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8" r:id="rId5"/>
    <p:sldId id="257" r:id="rId6"/>
    <p:sldId id="260" r:id="rId7"/>
    <p:sldId id="261" r:id="rId8"/>
    <p:sldId id="259" r:id="rId9"/>
    <p:sldId id="284" r:id="rId10"/>
    <p:sldId id="262" r:id="rId11"/>
    <p:sldId id="266" r:id="rId12"/>
    <p:sldId id="285" r:id="rId13"/>
    <p:sldId id="265" r:id="rId14"/>
    <p:sldId id="271" r:id="rId15"/>
    <p:sldId id="272" r:id="rId16"/>
    <p:sldId id="273" r:id="rId17"/>
    <p:sldId id="278" r:id="rId18"/>
    <p:sldId id="275" r:id="rId19"/>
    <p:sldId id="286" r:id="rId20"/>
    <p:sldId id="276" r:id="rId21"/>
    <p:sldId id="283" r:id="rId22"/>
    <p:sldId id="287" r:id="rId23"/>
    <p:sldId id="274" r:id="rId24"/>
    <p:sldId id="280" r:id="rId25"/>
    <p:sldId id="282" r:id="rId26"/>
    <p:sldId id="281"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5ADB7"/>
    <a:srgbClr val="268A80"/>
    <a:srgbClr val="99FFCC"/>
    <a:srgbClr val="918CCE"/>
    <a:srgbClr val="151014"/>
    <a:srgbClr val="9C9284"/>
    <a:srgbClr val="E7EBDE"/>
    <a:srgbClr val="000000"/>
    <a:srgbClr val="080C08"/>
    <a:srgbClr val="1814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FBD06F-0200-4625-82AB-70E96C60DA3C}" v="2" dt="2022-10-06T16:34:26.452"/>
    <p1510:client id="{E5945B94-4557-494F-A0DF-7EE2C7C9AB9A}" v="246" dt="2022-10-06T14:51:18.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846" autoAdjust="0"/>
    <p:restoredTop sz="94723" autoAdjust="0"/>
  </p:normalViewPr>
  <p:slideViewPr>
    <p:cSldViewPr snapToGrid="0">
      <p:cViewPr varScale="1">
        <p:scale>
          <a:sx n="74" d="100"/>
          <a:sy n="74" d="100"/>
        </p:scale>
        <p:origin x="7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y Rios" userId="5f41a023-a158-4fa3-8117-bc62a531435e" providerId="ADAL" clId="{89FBD06F-0200-4625-82AB-70E96C60DA3C}"/>
    <pc:docChg chg="modSld">
      <pc:chgData name="Shelly Rios" userId="5f41a023-a158-4fa3-8117-bc62a531435e" providerId="ADAL" clId="{89FBD06F-0200-4625-82AB-70E96C60DA3C}" dt="2022-10-06T16:35:23.310" v="2" actId="1076"/>
      <pc:docMkLst>
        <pc:docMk/>
      </pc:docMkLst>
      <pc:sldChg chg="modSp mod">
        <pc:chgData name="Shelly Rios" userId="5f41a023-a158-4fa3-8117-bc62a531435e" providerId="ADAL" clId="{89FBD06F-0200-4625-82AB-70E96C60DA3C}" dt="2022-10-06T16:35:23.310" v="2" actId="1076"/>
        <pc:sldMkLst>
          <pc:docMk/>
          <pc:sldMk cId="1995259032" sldId="271"/>
        </pc:sldMkLst>
        <pc:spChg chg="mod">
          <ac:chgData name="Shelly Rios" userId="5f41a023-a158-4fa3-8117-bc62a531435e" providerId="ADAL" clId="{89FBD06F-0200-4625-82AB-70E96C60DA3C}" dt="2022-10-06T16:35:23.310" v="2" actId="1076"/>
          <ac:spMkLst>
            <pc:docMk/>
            <pc:sldMk cId="1995259032" sldId="271"/>
            <ac:spMk id="2" creationId="{3760A603-5A56-06F6-57CC-1239DB55497E}"/>
          </ac:spMkLst>
        </pc:spChg>
      </pc:sldChg>
      <pc:sldChg chg="modSp">
        <pc:chgData name="Shelly Rios" userId="5f41a023-a158-4fa3-8117-bc62a531435e" providerId="ADAL" clId="{89FBD06F-0200-4625-82AB-70E96C60DA3C}" dt="2022-10-06T16:34:26.452" v="1" actId="20577"/>
        <pc:sldMkLst>
          <pc:docMk/>
          <pc:sldMk cId="985335039" sldId="284"/>
        </pc:sldMkLst>
        <pc:spChg chg="mod">
          <ac:chgData name="Shelly Rios" userId="5f41a023-a158-4fa3-8117-bc62a531435e" providerId="ADAL" clId="{89FBD06F-0200-4625-82AB-70E96C60DA3C}" dt="2022-10-06T16:34:26.452" v="1" actId="20577"/>
          <ac:spMkLst>
            <pc:docMk/>
            <pc:sldMk cId="985335039" sldId="284"/>
            <ac:spMk id="8" creationId="{39A34106-5B84-4775-88F3-202E696E25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6D032-0A54-406D-98D5-2268A628996F}"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255BC-3745-42D0-A59D-478CCD233D6C}" type="slidenum">
              <a:rPr lang="en-US" smtClean="0"/>
              <a:t>‹#›</a:t>
            </a:fld>
            <a:endParaRPr lang="en-US"/>
          </a:p>
        </p:txBody>
      </p:sp>
    </p:spTree>
    <p:extLst>
      <p:ext uri="{BB962C8B-B14F-4D97-AF65-F5344CB8AC3E}">
        <p14:creationId xmlns:p14="http://schemas.microsoft.com/office/powerpoint/2010/main" val="87878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255BC-3745-42D0-A59D-478CCD233D6C}" type="slidenum">
              <a:rPr lang="en-US" smtClean="0"/>
              <a:t>5</a:t>
            </a:fld>
            <a:endParaRPr lang="en-US"/>
          </a:p>
        </p:txBody>
      </p:sp>
    </p:spTree>
    <p:extLst>
      <p:ext uri="{BB962C8B-B14F-4D97-AF65-F5344CB8AC3E}">
        <p14:creationId xmlns:p14="http://schemas.microsoft.com/office/powerpoint/2010/main" val="369576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255BC-3745-42D0-A59D-478CCD233D6C}" type="slidenum">
              <a:rPr lang="en-US" smtClean="0"/>
              <a:t>11</a:t>
            </a:fld>
            <a:endParaRPr lang="en-US"/>
          </a:p>
        </p:txBody>
      </p:sp>
    </p:spTree>
    <p:extLst>
      <p:ext uri="{BB962C8B-B14F-4D97-AF65-F5344CB8AC3E}">
        <p14:creationId xmlns:p14="http://schemas.microsoft.com/office/powerpoint/2010/main" val="295868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255BC-3745-42D0-A59D-478CCD233D6C}" type="slidenum">
              <a:rPr lang="en-US" smtClean="0"/>
              <a:t>15</a:t>
            </a:fld>
            <a:endParaRPr lang="en-US"/>
          </a:p>
        </p:txBody>
      </p:sp>
    </p:spTree>
    <p:extLst>
      <p:ext uri="{BB962C8B-B14F-4D97-AF65-F5344CB8AC3E}">
        <p14:creationId xmlns:p14="http://schemas.microsoft.com/office/powerpoint/2010/main" val="18751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255BC-3745-42D0-A59D-478CCD233D6C}" type="slidenum">
              <a:rPr lang="en-US" smtClean="0"/>
              <a:t>16</a:t>
            </a:fld>
            <a:endParaRPr lang="en-US"/>
          </a:p>
        </p:txBody>
      </p:sp>
    </p:spTree>
    <p:extLst>
      <p:ext uri="{BB962C8B-B14F-4D97-AF65-F5344CB8AC3E}">
        <p14:creationId xmlns:p14="http://schemas.microsoft.com/office/powerpoint/2010/main" val="18550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756C-AE7A-45C6-B378-65CD3E358E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257CB-F3A2-4435-8E98-0C1042DD7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F2999E-C5EA-4B57-BC60-C722C4CB0C8E}"/>
              </a:ext>
            </a:extLst>
          </p:cNvPr>
          <p:cNvSpPr>
            <a:spLocks noGrp="1"/>
          </p:cNvSpPr>
          <p:nvPr>
            <p:ph type="dt" sz="half" idx="10"/>
          </p:nvPr>
        </p:nvSpPr>
        <p:spPr/>
        <p:txBody>
          <a:bodyPr/>
          <a:lstStyle/>
          <a:p>
            <a:fld id="{A7E1490A-2963-4C96-964F-86A1BFA37DE1}" type="datetimeFigureOut">
              <a:rPr lang="en-US" smtClean="0"/>
              <a:t>10/6/2022</a:t>
            </a:fld>
            <a:endParaRPr lang="en-US"/>
          </a:p>
        </p:txBody>
      </p:sp>
      <p:sp>
        <p:nvSpPr>
          <p:cNvPr id="5" name="Footer Placeholder 4">
            <a:extLst>
              <a:ext uri="{FF2B5EF4-FFF2-40B4-BE49-F238E27FC236}">
                <a16:creationId xmlns:a16="http://schemas.microsoft.com/office/drawing/2014/main" id="{B5117F7C-FADB-4060-8576-A98E8093F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4F13D-ACD3-41EA-9176-A9676F368175}"/>
              </a:ext>
            </a:extLst>
          </p:cNvPr>
          <p:cNvSpPr>
            <a:spLocks noGrp="1"/>
          </p:cNvSpPr>
          <p:nvPr>
            <p:ph type="sldNum" sz="quarter" idx="12"/>
          </p:nvPr>
        </p:nvSpPr>
        <p:spPr/>
        <p:txBody>
          <a:bodyPr/>
          <a:lstStyle/>
          <a:p>
            <a:fld id="{D993F528-DE53-4046-BA43-4B804CD99186}" type="slidenum">
              <a:rPr lang="en-US" smtClean="0"/>
              <a:t>‹#›</a:t>
            </a:fld>
            <a:endParaRPr lang="en-US"/>
          </a:p>
        </p:txBody>
      </p:sp>
    </p:spTree>
    <p:extLst>
      <p:ext uri="{BB962C8B-B14F-4D97-AF65-F5344CB8AC3E}">
        <p14:creationId xmlns:p14="http://schemas.microsoft.com/office/powerpoint/2010/main" val="1643932976"/>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7948-BB9F-4D77-9DDC-90B08203FF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2F9A39-B52F-47DA-B2DC-F8284D44F9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9689A-4B28-4495-AF79-9EAAECF6D293}"/>
              </a:ext>
            </a:extLst>
          </p:cNvPr>
          <p:cNvSpPr>
            <a:spLocks noGrp="1"/>
          </p:cNvSpPr>
          <p:nvPr>
            <p:ph type="dt" sz="half" idx="10"/>
          </p:nvPr>
        </p:nvSpPr>
        <p:spPr/>
        <p:txBody>
          <a:bodyPr/>
          <a:lstStyle/>
          <a:p>
            <a:fld id="{A7E1490A-2963-4C96-964F-86A1BFA37DE1}" type="datetimeFigureOut">
              <a:rPr lang="en-US" smtClean="0"/>
              <a:t>10/6/2022</a:t>
            </a:fld>
            <a:endParaRPr lang="en-US"/>
          </a:p>
        </p:txBody>
      </p:sp>
      <p:sp>
        <p:nvSpPr>
          <p:cNvPr id="5" name="Footer Placeholder 4">
            <a:extLst>
              <a:ext uri="{FF2B5EF4-FFF2-40B4-BE49-F238E27FC236}">
                <a16:creationId xmlns:a16="http://schemas.microsoft.com/office/drawing/2014/main" id="{210C3F48-EF5D-44FD-A143-2031FAB9B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C8A0F-2E7A-4130-9FFC-7BD9A0FCD86D}"/>
              </a:ext>
            </a:extLst>
          </p:cNvPr>
          <p:cNvSpPr>
            <a:spLocks noGrp="1"/>
          </p:cNvSpPr>
          <p:nvPr>
            <p:ph type="sldNum" sz="quarter" idx="12"/>
          </p:nvPr>
        </p:nvSpPr>
        <p:spPr/>
        <p:txBody>
          <a:bodyPr/>
          <a:lstStyle/>
          <a:p>
            <a:fld id="{D993F528-DE53-4046-BA43-4B804CD99186}" type="slidenum">
              <a:rPr lang="en-US" smtClean="0"/>
              <a:t>‹#›</a:t>
            </a:fld>
            <a:endParaRPr lang="en-US"/>
          </a:p>
        </p:txBody>
      </p:sp>
    </p:spTree>
    <p:extLst>
      <p:ext uri="{BB962C8B-B14F-4D97-AF65-F5344CB8AC3E}">
        <p14:creationId xmlns:p14="http://schemas.microsoft.com/office/powerpoint/2010/main" val="2845935570"/>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77828-F2CE-4957-8E49-FB6B00828C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157C65-2A16-4672-9B04-A0E1503B43D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1AA83-C2F5-4C04-9346-E0A659FD7BC3}"/>
              </a:ext>
            </a:extLst>
          </p:cNvPr>
          <p:cNvSpPr>
            <a:spLocks noGrp="1"/>
          </p:cNvSpPr>
          <p:nvPr>
            <p:ph type="dt" sz="half" idx="10"/>
          </p:nvPr>
        </p:nvSpPr>
        <p:spPr/>
        <p:txBody>
          <a:bodyPr/>
          <a:lstStyle/>
          <a:p>
            <a:fld id="{A7E1490A-2963-4C96-964F-86A1BFA37DE1}" type="datetimeFigureOut">
              <a:rPr lang="en-US" smtClean="0"/>
              <a:t>10/6/2022</a:t>
            </a:fld>
            <a:endParaRPr lang="en-US"/>
          </a:p>
        </p:txBody>
      </p:sp>
      <p:sp>
        <p:nvSpPr>
          <p:cNvPr id="5" name="Footer Placeholder 4">
            <a:extLst>
              <a:ext uri="{FF2B5EF4-FFF2-40B4-BE49-F238E27FC236}">
                <a16:creationId xmlns:a16="http://schemas.microsoft.com/office/drawing/2014/main" id="{7FACC5EE-33D3-4153-BAC5-D63A492EF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CFFBB-6F8A-411B-8316-713C95AB4F95}"/>
              </a:ext>
            </a:extLst>
          </p:cNvPr>
          <p:cNvSpPr>
            <a:spLocks noGrp="1"/>
          </p:cNvSpPr>
          <p:nvPr>
            <p:ph type="sldNum" sz="quarter" idx="12"/>
          </p:nvPr>
        </p:nvSpPr>
        <p:spPr/>
        <p:txBody>
          <a:bodyPr/>
          <a:lstStyle/>
          <a:p>
            <a:fld id="{D993F528-DE53-4046-BA43-4B804CD99186}" type="slidenum">
              <a:rPr lang="en-US" smtClean="0"/>
              <a:t>‹#›</a:t>
            </a:fld>
            <a:endParaRPr lang="en-US"/>
          </a:p>
        </p:txBody>
      </p:sp>
    </p:spTree>
    <p:extLst>
      <p:ext uri="{BB962C8B-B14F-4D97-AF65-F5344CB8AC3E}">
        <p14:creationId xmlns:p14="http://schemas.microsoft.com/office/powerpoint/2010/main" val="37960451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8E1E-8A88-4D1F-AB4C-C43D3D1D15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11E86-65EA-4B8A-ADD9-EF24EF6B573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6D624-08E2-4AFF-B6EC-9364A7ABF17D}"/>
              </a:ext>
            </a:extLst>
          </p:cNvPr>
          <p:cNvSpPr>
            <a:spLocks noGrp="1"/>
          </p:cNvSpPr>
          <p:nvPr>
            <p:ph type="dt" sz="half" idx="10"/>
          </p:nvPr>
        </p:nvSpPr>
        <p:spPr/>
        <p:txBody>
          <a:bodyPr/>
          <a:lstStyle/>
          <a:p>
            <a:fld id="{A7E1490A-2963-4C96-964F-86A1BFA37DE1}" type="datetimeFigureOut">
              <a:rPr lang="en-US" smtClean="0"/>
              <a:t>10/6/2022</a:t>
            </a:fld>
            <a:endParaRPr lang="en-US"/>
          </a:p>
        </p:txBody>
      </p:sp>
      <p:sp>
        <p:nvSpPr>
          <p:cNvPr id="5" name="Footer Placeholder 4">
            <a:extLst>
              <a:ext uri="{FF2B5EF4-FFF2-40B4-BE49-F238E27FC236}">
                <a16:creationId xmlns:a16="http://schemas.microsoft.com/office/drawing/2014/main" id="{BB7CEBC8-C493-41A5-BB99-D1F29C874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CB546-564C-4BF9-BE0F-19E893F443D7}"/>
              </a:ext>
            </a:extLst>
          </p:cNvPr>
          <p:cNvSpPr>
            <a:spLocks noGrp="1"/>
          </p:cNvSpPr>
          <p:nvPr>
            <p:ph type="sldNum" sz="quarter" idx="12"/>
          </p:nvPr>
        </p:nvSpPr>
        <p:spPr/>
        <p:txBody>
          <a:bodyPr/>
          <a:lstStyle/>
          <a:p>
            <a:fld id="{D993F528-DE53-4046-BA43-4B804CD99186}" type="slidenum">
              <a:rPr lang="en-US" smtClean="0"/>
              <a:t>‹#›</a:t>
            </a:fld>
            <a:endParaRPr lang="en-US"/>
          </a:p>
        </p:txBody>
      </p:sp>
    </p:spTree>
    <p:extLst>
      <p:ext uri="{BB962C8B-B14F-4D97-AF65-F5344CB8AC3E}">
        <p14:creationId xmlns:p14="http://schemas.microsoft.com/office/powerpoint/2010/main" val="1675676273"/>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9E897-A722-457B-AC3D-07CA2A0382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38BCCD-3976-4F76-9405-32B8DCA455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09B338-523F-4370-AFA9-38E5F8A414EC}"/>
              </a:ext>
            </a:extLst>
          </p:cNvPr>
          <p:cNvSpPr>
            <a:spLocks noGrp="1"/>
          </p:cNvSpPr>
          <p:nvPr>
            <p:ph type="dt" sz="half" idx="10"/>
          </p:nvPr>
        </p:nvSpPr>
        <p:spPr/>
        <p:txBody>
          <a:bodyPr/>
          <a:lstStyle/>
          <a:p>
            <a:fld id="{A7E1490A-2963-4C96-964F-86A1BFA37DE1}" type="datetimeFigureOut">
              <a:rPr lang="en-US" smtClean="0"/>
              <a:t>10/6/2022</a:t>
            </a:fld>
            <a:endParaRPr lang="en-US"/>
          </a:p>
        </p:txBody>
      </p:sp>
      <p:sp>
        <p:nvSpPr>
          <p:cNvPr id="5" name="Footer Placeholder 4">
            <a:extLst>
              <a:ext uri="{FF2B5EF4-FFF2-40B4-BE49-F238E27FC236}">
                <a16:creationId xmlns:a16="http://schemas.microsoft.com/office/drawing/2014/main" id="{FE59A1E1-79ED-4540-9CEC-27432C190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77268-3E16-4ED4-96F0-548D9DC8F97A}"/>
              </a:ext>
            </a:extLst>
          </p:cNvPr>
          <p:cNvSpPr>
            <a:spLocks noGrp="1"/>
          </p:cNvSpPr>
          <p:nvPr>
            <p:ph type="sldNum" sz="quarter" idx="12"/>
          </p:nvPr>
        </p:nvSpPr>
        <p:spPr/>
        <p:txBody>
          <a:bodyPr/>
          <a:lstStyle/>
          <a:p>
            <a:fld id="{D993F528-DE53-4046-BA43-4B804CD99186}" type="slidenum">
              <a:rPr lang="en-US" smtClean="0"/>
              <a:t>‹#›</a:t>
            </a:fld>
            <a:endParaRPr lang="en-US"/>
          </a:p>
        </p:txBody>
      </p:sp>
    </p:spTree>
    <p:extLst>
      <p:ext uri="{BB962C8B-B14F-4D97-AF65-F5344CB8AC3E}">
        <p14:creationId xmlns:p14="http://schemas.microsoft.com/office/powerpoint/2010/main" val="3040300957"/>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6F00-BCD3-495A-BCD9-880C0A6AA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DD751-00C6-4DA7-8C9F-E0D81B7A9C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E0EC2-DA45-467C-8C98-2365489D96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855018-DF06-482F-82C4-2DA66087CDA6}"/>
              </a:ext>
            </a:extLst>
          </p:cNvPr>
          <p:cNvSpPr>
            <a:spLocks noGrp="1"/>
          </p:cNvSpPr>
          <p:nvPr>
            <p:ph type="dt" sz="half" idx="10"/>
          </p:nvPr>
        </p:nvSpPr>
        <p:spPr/>
        <p:txBody>
          <a:bodyPr/>
          <a:lstStyle/>
          <a:p>
            <a:fld id="{A7E1490A-2963-4C96-964F-86A1BFA37DE1}" type="datetimeFigureOut">
              <a:rPr lang="en-US" smtClean="0"/>
              <a:t>10/6/2022</a:t>
            </a:fld>
            <a:endParaRPr lang="en-US"/>
          </a:p>
        </p:txBody>
      </p:sp>
      <p:sp>
        <p:nvSpPr>
          <p:cNvPr id="6" name="Footer Placeholder 5">
            <a:extLst>
              <a:ext uri="{FF2B5EF4-FFF2-40B4-BE49-F238E27FC236}">
                <a16:creationId xmlns:a16="http://schemas.microsoft.com/office/drawing/2014/main" id="{46A8C7C9-016F-4D42-AC09-C81B57D9C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20C86-0662-403E-8DE1-6842F6C52197}"/>
              </a:ext>
            </a:extLst>
          </p:cNvPr>
          <p:cNvSpPr>
            <a:spLocks noGrp="1"/>
          </p:cNvSpPr>
          <p:nvPr>
            <p:ph type="sldNum" sz="quarter" idx="12"/>
          </p:nvPr>
        </p:nvSpPr>
        <p:spPr/>
        <p:txBody>
          <a:bodyPr/>
          <a:lstStyle/>
          <a:p>
            <a:fld id="{D993F528-DE53-4046-BA43-4B804CD99186}" type="slidenum">
              <a:rPr lang="en-US" smtClean="0"/>
              <a:t>‹#›</a:t>
            </a:fld>
            <a:endParaRPr lang="en-US"/>
          </a:p>
        </p:txBody>
      </p:sp>
    </p:spTree>
    <p:extLst>
      <p:ext uri="{BB962C8B-B14F-4D97-AF65-F5344CB8AC3E}">
        <p14:creationId xmlns:p14="http://schemas.microsoft.com/office/powerpoint/2010/main" val="4013993858"/>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6100-3A9D-4A18-B58D-1EEBF60B7E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1EFB79-525A-4C44-84C9-0046F3D7C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6CD3DD-B1CA-4649-ACBC-485E0EBBBD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91B5C1-B919-4F04-AAB5-3378B0DA7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E15BB3-DDCF-47B3-89DC-D78E0DB5B8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7D1A65-D32F-4D2A-9143-32FAB0A994A1}"/>
              </a:ext>
            </a:extLst>
          </p:cNvPr>
          <p:cNvSpPr>
            <a:spLocks noGrp="1"/>
          </p:cNvSpPr>
          <p:nvPr>
            <p:ph type="dt" sz="half" idx="10"/>
          </p:nvPr>
        </p:nvSpPr>
        <p:spPr/>
        <p:txBody>
          <a:bodyPr/>
          <a:lstStyle/>
          <a:p>
            <a:fld id="{A7E1490A-2963-4C96-964F-86A1BFA37DE1}" type="datetimeFigureOut">
              <a:rPr lang="en-US" smtClean="0"/>
              <a:t>10/6/2022</a:t>
            </a:fld>
            <a:endParaRPr lang="en-US"/>
          </a:p>
        </p:txBody>
      </p:sp>
      <p:sp>
        <p:nvSpPr>
          <p:cNvPr id="8" name="Footer Placeholder 7">
            <a:extLst>
              <a:ext uri="{FF2B5EF4-FFF2-40B4-BE49-F238E27FC236}">
                <a16:creationId xmlns:a16="http://schemas.microsoft.com/office/drawing/2014/main" id="{D60C6D86-9A50-4362-A197-4D4B4F85DF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068A2B-A082-4D31-80A7-929E488A0B7C}"/>
              </a:ext>
            </a:extLst>
          </p:cNvPr>
          <p:cNvSpPr>
            <a:spLocks noGrp="1"/>
          </p:cNvSpPr>
          <p:nvPr>
            <p:ph type="sldNum" sz="quarter" idx="12"/>
          </p:nvPr>
        </p:nvSpPr>
        <p:spPr/>
        <p:txBody>
          <a:bodyPr/>
          <a:lstStyle/>
          <a:p>
            <a:fld id="{D993F528-DE53-4046-BA43-4B804CD99186}" type="slidenum">
              <a:rPr lang="en-US" smtClean="0"/>
              <a:t>‹#›</a:t>
            </a:fld>
            <a:endParaRPr lang="en-US"/>
          </a:p>
        </p:txBody>
      </p:sp>
    </p:spTree>
    <p:extLst>
      <p:ext uri="{BB962C8B-B14F-4D97-AF65-F5344CB8AC3E}">
        <p14:creationId xmlns:p14="http://schemas.microsoft.com/office/powerpoint/2010/main" val="2585386469"/>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C877-5877-4A72-89D1-839F0E1539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BEAB11-9CE7-4F9E-B61B-0B4E6904D68E}"/>
              </a:ext>
            </a:extLst>
          </p:cNvPr>
          <p:cNvSpPr>
            <a:spLocks noGrp="1"/>
          </p:cNvSpPr>
          <p:nvPr>
            <p:ph type="dt" sz="half" idx="10"/>
          </p:nvPr>
        </p:nvSpPr>
        <p:spPr/>
        <p:txBody>
          <a:bodyPr/>
          <a:lstStyle/>
          <a:p>
            <a:fld id="{A7E1490A-2963-4C96-964F-86A1BFA37DE1}" type="datetimeFigureOut">
              <a:rPr lang="en-US" smtClean="0"/>
              <a:t>10/6/2022</a:t>
            </a:fld>
            <a:endParaRPr lang="en-US"/>
          </a:p>
        </p:txBody>
      </p:sp>
      <p:sp>
        <p:nvSpPr>
          <p:cNvPr id="4" name="Footer Placeholder 3">
            <a:extLst>
              <a:ext uri="{FF2B5EF4-FFF2-40B4-BE49-F238E27FC236}">
                <a16:creationId xmlns:a16="http://schemas.microsoft.com/office/drawing/2014/main" id="{65F52A11-74BF-4D70-BC8F-43EFDD601E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68AFBB-C776-492D-B422-0E61E5CBD1EC}"/>
              </a:ext>
            </a:extLst>
          </p:cNvPr>
          <p:cNvSpPr>
            <a:spLocks noGrp="1"/>
          </p:cNvSpPr>
          <p:nvPr>
            <p:ph type="sldNum" sz="quarter" idx="12"/>
          </p:nvPr>
        </p:nvSpPr>
        <p:spPr/>
        <p:txBody>
          <a:bodyPr/>
          <a:lstStyle/>
          <a:p>
            <a:fld id="{D993F528-DE53-4046-BA43-4B804CD99186}" type="slidenum">
              <a:rPr lang="en-US" smtClean="0"/>
              <a:t>‹#›</a:t>
            </a:fld>
            <a:endParaRPr lang="en-US"/>
          </a:p>
        </p:txBody>
      </p:sp>
    </p:spTree>
    <p:extLst>
      <p:ext uri="{BB962C8B-B14F-4D97-AF65-F5344CB8AC3E}">
        <p14:creationId xmlns:p14="http://schemas.microsoft.com/office/powerpoint/2010/main" val="3263275401"/>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2B432-3B05-44EB-977A-43BBEC91B9F4}"/>
              </a:ext>
            </a:extLst>
          </p:cNvPr>
          <p:cNvSpPr>
            <a:spLocks noGrp="1"/>
          </p:cNvSpPr>
          <p:nvPr>
            <p:ph type="dt" sz="half" idx="10"/>
          </p:nvPr>
        </p:nvSpPr>
        <p:spPr/>
        <p:txBody>
          <a:bodyPr/>
          <a:lstStyle/>
          <a:p>
            <a:fld id="{A7E1490A-2963-4C96-964F-86A1BFA37DE1}" type="datetimeFigureOut">
              <a:rPr lang="en-US" smtClean="0"/>
              <a:t>10/6/2022</a:t>
            </a:fld>
            <a:endParaRPr lang="en-US"/>
          </a:p>
        </p:txBody>
      </p:sp>
      <p:sp>
        <p:nvSpPr>
          <p:cNvPr id="3" name="Footer Placeholder 2">
            <a:extLst>
              <a:ext uri="{FF2B5EF4-FFF2-40B4-BE49-F238E27FC236}">
                <a16:creationId xmlns:a16="http://schemas.microsoft.com/office/drawing/2014/main" id="{323B00E3-F1CB-49B3-9944-D0FDFC580D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CB9DFB-EC72-4491-8B4F-64C491A4624F}"/>
              </a:ext>
            </a:extLst>
          </p:cNvPr>
          <p:cNvSpPr>
            <a:spLocks noGrp="1"/>
          </p:cNvSpPr>
          <p:nvPr>
            <p:ph type="sldNum" sz="quarter" idx="12"/>
          </p:nvPr>
        </p:nvSpPr>
        <p:spPr/>
        <p:txBody>
          <a:bodyPr/>
          <a:lstStyle/>
          <a:p>
            <a:fld id="{D993F528-DE53-4046-BA43-4B804CD99186}" type="slidenum">
              <a:rPr lang="en-US" smtClean="0"/>
              <a:t>‹#›</a:t>
            </a:fld>
            <a:endParaRPr lang="en-US"/>
          </a:p>
        </p:txBody>
      </p:sp>
    </p:spTree>
    <p:extLst>
      <p:ext uri="{BB962C8B-B14F-4D97-AF65-F5344CB8AC3E}">
        <p14:creationId xmlns:p14="http://schemas.microsoft.com/office/powerpoint/2010/main" val="3307995976"/>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9B31-382C-446A-B1CB-BF9AC497B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7DAE31-AD30-41E6-B554-2D6CDB317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2DDBA2-8C3E-4588-97FF-B0E5DB12A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25FF5E-1C0E-4A31-AA6B-2C9D4D551C84}"/>
              </a:ext>
            </a:extLst>
          </p:cNvPr>
          <p:cNvSpPr>
            <a:spLocks noGrp="1"/>
          </p:cNvSpPr>
          <p:nvPr>
            <p:ph type="dt" sz="half" idx="10"/>
          </p:nvPr>
        </p:nvSpPr>
        <p:spPr/>
        <p:txBody>
          <a:bodyPr/>
          <a:lstStyle/>
          <a:p>
            <a:fld id="{A7E1490A-2963-4C96-964F-86A1BFA37DE1}" type="datetimeFigureOut">
              <a:rPr lang="en-US" smtClean="0"/>
              <a:t>10/6/2022</a:t>
            </a:fld>
            <a:endParaRPr lang="en-US"/>
          </a:p>
        </p:txBody>
      </p:sp>
      <p:sp>
        <p:nvSpPr>
          <p:cNvPr id="6" name="Footer Placeholder 5">
            <a:extLst>
              <a:ext uri="{FF2B5EF4-FFF2-40B4-BE49-F238E27FC236}">
                <a16:creationId xmlns:a16="http://schemas.microsoft.com/office/drawing/2014/main" id="{BF3802D4-7B10-40E0-ADA4-989741AD1D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8DDA09-74FD-4A10-8380-46230F45F325}"/>
              </a:ext>
            </a:extLst>
          </p:cNvPr>
          <p:cNvSpPr>
            <a:spLocks noGrp="1"/>
          </p:cNvSpPr>
          <p:nvPr>
            <p:ph type="sldNum" sz="quarter" idx="12"/>
          </p:nvPr>
        </p:nvSpPr>
        <p:spPr/>
        <p:txBody>
          <a:bodyPr/>
          <a:lstStyle/>
          <a:p>
            <a:fld id="{D993F528-DE53-4046-BA43-4B804CD99186}" type="slidenum">
              <a:rPr lang="en-US" smtClean="0"/>
              <a:t>‹#›</a:t>
            </a:fld>
            <a:endParaRPr lang="en-US"/>
          </a:p>
        </p:txBody>
      </p:sp>
    </p:spTree>
    <p:extLst>
      <p:ext uri="{BB962C8B-B14F-4D97-AF65-F5344CB8AC3E}">
        <p14:creationId xmlns:p14="http://schemas.microsoft.com/office/powerpoint/2010/main" val="1108443634"/>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014D-726D-420C-BC4A-B4CFF5D59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9F5B5F-A6D1-4ABD-AD1A-B781BDDB60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477B70-D6D0-4E04-AA73-1255C8336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1C9940-EDEE-4C4B-BA3C-9CDA66911C2F}"/>
              </a:ext>
            </a:extLst>
          </p:cNvPr>
          <p:cNvSpPr>
            <a:spLocks noGrp="1"/>
          </p:cNvSpPr>
          <p:nvPr>
            <p:ph type="dt" sz="half" idx="10"/>
          </p:nvPr>
        </p:nvSpPr>
        <p:spPr/>
        <p:txBody>
          <a:bodyPr/>
          <a:lstStyle/>
          <a:p>
            <a:fld id="{A7E1490A-2963-4C96-964F-86A1BFA37DE1}" type="datetimeFigureOut">
              <a:rPr lang="en-US" smtClean="0"/>
              <a:t>10/6/2022</a:t>
            </a:fld>
            <a:endParaRPr lang="en-US"/>
          </a:p>
        </p:txBody>
      </p:sp>
      <p:sp>
        <p:nvSpPr>
          <p:cNvPr id="6" name="Footer Placeholder 5">
            <a:extLst>
              <a:ext uri="{FF2B5EF4-FFF2-40B4-BE49-F238E27FC236}">
                <a16:creationId xmlns:a16="http://schemas.microsoft.com/office/drawing/2014/main" id="{0FF1CDAF-BFC2-41AB-8E4B-552FDB1CC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BE456-6167-4C2D-9C53-8EEB9E5B5C89}"/>
              </a:ext>
            </a:extLst>
          </p:cNvPr>
          <p:cNvSpPr>
            <a:spLocks noGrp="1"/>
          </p:cNvSpPr>
          <p:nvPr>
            <p:ph type="sldNum" sz="quarter" idx="12"/>
          </p:nvPr>
        </p:nvSpPr>
        <p:spPr/>
        <p:txBody>
          <a:bodyPr/>
          <a:lstStyle/>
          <a:p>
            <a:fld id="{D993F528-DE53-4046-BA43-4B804CD99186}" type="slidenum">
              <a:rPr lang="en-US" smtClean="0"/>
              <a:t>‹#›</a:t>
            </a:fld>
            <a:endParaRPr lang="en-US"/>
          </a:p>
        </p:txBody>
      </p:sp>
    </p:spTree>
    <p:extLst>
      <p:ext uri="{BB962C8B-B14F-4D97-AF65-F5344CB8AC3E}">
        <p14:creationId xmlns:p14="http://schemas.microsoft.com/office/powerpoint/2010/main" val="140650824"/>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A9573-58C6-49C0-BBD3-66110350C3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56A448-ED39-4F58-83A9-9E3B6F515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56126-9A72-4FC0-927B-57D2321BE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1490A-2963-4C96-964F-86A1BFA37DE1}" type="datetimeFigureOut">
              <a:rPr lang="en-US" smtClean="0"/>
              <a:t>10/6/2022</a:t>
            </a:fld>
            <a:endParaRPr lang="en-US"/>
          </a:p>
        </p:txBody>
      </p:sp>
      <p:sp>
        <p:nvSpPr>
          <p:cNvPr id="5" name="Footer Placeholder 4">
            <a:extLst>
              <a:ext uri="{FF2B5EF4-FFF2-40B4-BE49-F238E27FC236}">
                <a16:creationId xmlns:a16="http://schemas.microsoft.com/office/drawing/2014/main" id="{F23A1CC0-162B-40F2-9D28-0EEFC4EDC2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1017E2-8F0C-4DA7-96E0-44D1A0320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3F528-DE53-4046-BA43-4B804CD99186}" type="slidenum">
              <a:rPr lang="en-US" smtClean="0"/>
              <a:t>‹#›</a:t>
            </a:fld>
            <a:endParaRPr lang="en-US"/>
          </a:p>
        </p:txBody>
      </p:sp>
    </p:spTree>
    <p:extLst>
      <p:ext uri="{BB962C8B-B14F-4D97-AF65-F5344CB8AC3E}">
        <p14:creationId xmlns:p14="http://schemas.microsoft.com/office/powerpoint/2010/main" val="1923529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roup of people on a stage&#10;&#10;Description generated with high confidence">
            <a:extLst>
              <a:ext uri="{FF2B5EF4-FFF2-40B4-BE49-F238E27FC236}">
                <a16:creationId xmlns:a16="http://schemas.microsoft.com/office/drawing/2014/main" id="{7E904F01-4DD9-4E93-8F9C-32C8E8B8F8C8}"/>
              </a:ext>
            </a:extLst>
          </p:cNvPr>
          <p:cNvPicPr>
            <a:picLocks noChangeAspect="1"/>
          </p:cNvPicPr>
          <p:nvPr/>
        </p:nvPicPr>
        <p:blipFill rotWithShape="1">
          <a:blip r:embed="rId2">
            <a:extLst>
              <a:ext uri="{28A0092B-C50C-407E-A947-70E740481C1C}">
                <a14:useLocalDpi xmlns:a14="http://schemas.microsoft.com/office/drawing/2010/main" val="0"/>
              </a:ext>
            </a:extLst>
          </a:blip>
          <a:srcRect t="72" b="72"/>
          <a:stretch/>
        </p:blipFill>
        <p:spPr>
          <a:xfrm>
            <a:off x="1923964" y="-1"/>
            <a:ext cx="10268036" cy="7428015"/>
          </a:xfrm>
          <a:prstGeom prst="rect">
            <a:avLst/>
          </a:prstGeom>
        </p:spPr>
      </p:pic>
      <p:pic>
        <p:nvPicPr>
          <p:cNvPr id="5" name="Picture 4">
            <a:extLst>
              <a:ext uri="{FF2B5EF4-FFF2-40B4-BE49-F238E27FC236}">
                <a16:creationId xmlns:a16="http://schemas.microsoft.com/office/drawing/2014/main" id="{B440932B-1850-4F5F-8B04-7DE9A4E0EC59}"/>
              </a:ext>
            </a:extLst>
          </p:cNvPr>
          <p:cNvPicPr>
            <a:picLocks noChangeAspect="1"/>
          </p:cNvPicPr>
          <p:nvPr/>
        </p:nvPicPr>
        <p:blipFill>
          <a:blip r:embed="rId3"/>
          <a:stretch>
            <a:fillRect/>
          </a:stretch>
        </p:blipFill>
        <p:spPr>
          <a:xfrm>
            <a:off x="688930" y="1607908"/>
            <a:ext cx="1712023" cy="1461864"/>
          </a:xfrm>
          <a:prstGeom prst="rect">
            <a:avLst/>
          </a:prstGeom>
        </p:spPr>
      </p:pic>
      <p:pic>
        <p:nvPicPr>
          <p:cNvPr id="4" name="Picture 3">
            <a:extLst>
              <a:ext uri="{FF2B5EF4-FFF2-40B4-BE49-F238E27FC236}">
                <a16:creationId xmlns:a16="http://schemas.microsoft.com/office/drawing/2014/main" id="{48A3F89A-8279-443D-9E58-14BA90EC5DE0}"/>
              </a:ext>
            </a:extLst>
          </p:cNvPr>
          <p:cNvPicPr>
            <a:picLocks noChangeAspect="1"/>
          </p:cNvPicPr>
          <p:nvPr/>
        </p:nvPicPr>
        <p:blipFill>
          <a:blip r:embed="rId4"/>
          <a:stretch>
            <a:fillRect/>
          </a:stretch>
        </p:blipFill>
        <p:spPr>
          <a:xfrm>
            <a:off x="529870" y="-2961341"/>
            <a:ext cx="5566130" cy="1786283"/>
          </a:xfrm>
          <a:prstGeom prst="rect">
            <a:avLst/>
          </a:prstGeom>
        </p:spPr>
      </p:pic>
      <p:sp>
        <p:nvSpPr>
          <p:cNvPr id="7" name="TextBox 6">
            <a:extLst>
              <a:ext uri="{FF2B5EF4-FFF2-40B4-BE49-F238E27FC236}">
                <a16:creationId xmlns:a16="http://schemas.microsoft.com/office/drawing/2014/main" id="{9C4B73B0-F167-40FE-880B-70BCFEB1D54F}"/>
              </a:ext>
            </a:extLst>
          </p:cNvPr>
          <p:cNvSpPr txBox="1"/>
          <p:nvPr/>
        </p:nvSpPr>
        <p:spPr>
          <a:xfrm>
            <a:off x="795647" y="308759"/>
            <a:ext cx="9227127" cy="923330"/>
          </a:xfrm>
          <a:prstGeom prst="rect">
            <a:avLst/>
          </a:prstGeom>
          <a:noFill/>
        </p:spPr>
        <p:txBody>
          <a:bodyPr wrap="square" rtlCol="0">
            <a:spAutoFit/>
          </a:bodyPr>
          <a:lstStyle/>
          <a:p>
            <a:r>
              <a:rPr lang="en-US" sz="5400" dirty="0">
                <a:solidFill>
                  <a:schemeClr val="bg1"/>
                </a:solidFill>
                <a:latin typeface="Eras Light ITC" panose="020B0402030504020804" pitchFamily="34" charset="0"/>
              </a:rPr>
              <a:t>2023 Arts Grant Program</a:t>
            </a:r>
          </a:p>
        </p:txBody>
      </p:sp>
      <p:pic>
        <p:nvPicPr>
          <p:cNvPr id="9" name="Picture 8">
            <a:extLst>
              <a:ext uri="{FF2B5EF4-FFF2-40B4-BE49-F238E27FC236}">
                <a16:creationId xmlns:a16="http://schemas.microsoft.com/office/drawing/2014/main" id="{B1729613-76F0-49A1-8354-4B110272493D}"/>
              </a:ext>
            </a:extLst>
          </p:cNvPr>
          <p:cNvPicPr>
            <a:picLocks noChangeAspect="1"/>
          </p:cNvPicPr>
          <p:nvPr/>
        </p:nvPicPr>
        <p:blipFill>
          <a:blip r:embed="rId5"/>
          <a:stretch>
            <a:fillRect/>
          </a:stretch>
        </p:blipFill>
        <p:spPr>
          <a:xfrm>
            <a:off x="529870" y="4774869"/>
            <a:ext cx="1786254" cy="1774372"/>
          </a:xfrm>
          <a:prstGeom prst="rect">
            <a:avLst/>
          </a:prstGeom>
        </p:spPr>
      </p:pic>
    </p:spTree>
    <p:extLst>
      <p:ext uri="{BB962C8B-B14F-4D97-AF65-F5344CB8AC3E}">
        <p14:creationId xmlns:p14="http://schemas.microsoft.com/office/powerpoint/2010/main" val="2604950707"/>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9D189A-04DA-2100-02D5-1A1D03EA44A1}"/>
              </a:ext>
            </a:extLst>
          </p:cNvPr>
          <p:cNvPicPr>
            <a:picLocks noChangeAspect="1"/>
          </p:cNvPicPr>
          <p:nvPr/>
        </p:nvPicPr>
        <p:blipFill>
          <a:blip r:embed="rId2"/>
          <a:stretch>
            <a:fillRect/>
          </a:stretch>
        </p:blipFill>
        <p:spPr>
          <a:xfrm>
            <a:off x="7081402" y="209040"/>
            <a:ext cx="4338207" cy="6324066"/>
          </a:xfrm>
          <a:prstGeom prst="rect">
            <a:avLst/>
          </a:prstGeom>
        </p:spPr>
      </p:pic>
      <p:pic>
        <p:nvPicPr>
          <p:cNvPr id="5" name="Picture 4">
            <a:extLst>
              <a:ext uri="{FF2B5EF4-FFF2-40B4-BE49-F238E27FC236}">
                <a16:creationId xmlns:a16="http://schemas.microsoft.com/office/drawing/2014/main" id="{D06787CD-F7DA-4264-8D78-8E0AE0D49B85}"/>
              </a:ext>
            </a:extLst>
          </p:cNvPr>
          <p:cNvPicPr>
            <a:picLocks noChangeAspect="1"/>
          </p:cNvPicPr>
          <p:nvPr/>
        </p:nvPicPr>
        <p:blipFill>
          <a:blip r:embed="rId3"/>
          <a:stretch>
            <a:fillRect/>
          </a:stretch>
        </p:blipFill>
        <p:spPr>
          <a:xfrm>
            <a:off x="4787441" y="5380862"/>
            <a:ext cx="2005758" cy="1152244"/>
          </a:xfrm>
          <a:prstGeom prst="rect">
            <a:avLst/>
          </a:prstGeom>
        </p:spPr>
      </p:pic>
      <p:pic>
        <p:nvPicPr>
          <p:cNvPr id="6" name="Picture 5">
            <a:extLst>
              <a:ext uri="{FF2B5EF4-FFF2-40B4-BE49-F238E27FC236}">
                <a16:creationId xmlns:a16="http://schemas.microsoft.com/office/drawing/2014/main" id="{FFEAF40F-B1DF-43FB-9CD3-A431B4AC816D}"/>
              </a:ext>
            </a:extLst>
          </p:cNvPr>
          <p:cNvPicPr>
            <a:picLocks noChangeAspect="1"/>
          </p:cNvPicPr>
          <p:nvPr/>
        </p:nvPicPr>
        <p:blipFill>
          <a:blip r:embed="rId4"/>
          <a:stretch>
            <a:fillRect/>
          </a:stretch>
        </p:blipFill>
        <p:spPr>
          <a:xfrm>
            <a:off x="5262970" y="3056472"/>
            <a:ext cx="1530229" cy="470712"/>
          </a:xfrm>
          <a:prstGeom prst="rect">
            <a:avLst/>
          </a:prstGeom>
        </p:spPr>
      </p:pic>
      <p:sp>
        <p:nvSpPr>
          <p:cNvPr id="9" name="Rectangle 3">
            <a:extLst>
              <a:ext uri="{FF2B5EF4-FFF2-40B4-BE49-F238E27FC236}">
                <a16:creationId xmlns:a16="http://schemas.microsoft.com/office/drawing/2014/main" id="{4711E262-1EC6-40DE-9B80-98F72FAC5721}"/>
              </a:ext>
            </a:extLst>
          </p:cNvPr>
          <p:cNvSpPr txBox="1">
            <a:spLocks noChangeArrowheads="1"/>
          </p:cNvSpPr>
          <p:nvPr/>
        </p:nvSpPr>
        <p:spPr>
          <a:xfrm>
            <a:off x="509281" y="0"/>
            <a:ext cx="4753689" cy="55808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onotype Sorts" pitchFamily="2" charset="2"/>
              <a:buNone/>
              <a:defRPr/>
            </a:pPr>
            <a:endParaRPr lang="en-US" sz="2000" b="1" i="1" dirty="0">
              <a:solidFill>
                <a:srgbClr val="00B050"/>
              </a:solidFill>
            </a:endParaRPr>
          </a:p>
          <a:p>
            <a:pPr>
              <a:spcBef>
                <a:spcPts val="1200"/>
              </a:spcBef>
              <a:buSzPct val="100000"/>
              <a:defRPr/>
            </a:pPr>
            <a:r>
              <a:rPr lang="en-US" sz="2400" b="1" dirty="0">
                <a:solidFill>
                  <a:srgbClr val="00B050"/>
                </a:solidFill>
              </a:rPr>
              <a:t>Application Form &amp; Checklist </a:t>
            </a:r>
          </a:p>
          <a:p>
            <a:pPr>
              <a:spcBef>
                <a:spcPts val="1200"/>
              </a:spcBef>
              <a:buSzPct val="100000"/>
              <a:defRPr/>
            </a:pPr>
            <a:r>
              <a:rPr lang="en-US" sz="2400" b="1" dirty="0">
                <a:solidFill>
                  <a:srgbClr val="00B050"/>
                </a:solidFill>
              </a:rPr>
              <a:t>Project Narrative Form</a:t>
            </a:r>
          </a:p>
          <a:p>
            <a:pPr>
              <a:spcBef>
                <a:spcPts val="1200"/>
              </a:spcBef>
              <a:buSzPct val="100000"/>
              <a:defRPr/>
            </a:pPr>
            <a:r>
              <a:rPr lang="en-US" sz="2400" b="1" dirty="0">
                <a:solidFill>
                  <a:srgbClr val="00B050"/>
                </a:solidFill>
              </a:rPr>
              <a:t>Budget Form</a:t>
            </a:r>
          </a:p>
          <a:p>
            <a:pPr>
              <a:buSzPct val="100000"/>
              <a:defRPr/>
            </a:pPr>
            <a:r>
              <a:rPr lang="en-US" sz="2400" b="1" dirty="0">
                <a:solidFill>
                  <a:srgbClr val="00B050"/>
                </a:solidFill>
              </a:rPr>
              <a:t>Proof of 501c3 – copy of IRS determination or affirmation letter (www.irs.gov)</a:t>
            </a:r>
          </a:p>
          <a:p>
            <a:pPr>
              <a:buSzPct val="100000"/>
              <a:defRPr/>
            </a:pPr>
            <a:r>
              <a:rPr lang="en-US" sz="2400" b="1" dirty="0">
                <a:solidFill>
                  <a:srgbClr val="00B050"/>
                </a:solidFill>
              </a:rPr>
              <a:t>Proof of ‘active’ status by Texas Sec of State</a:t>
            </a:r>
          </a:p>
          <a:p>
            <a:pPr>
              <a:buSzPct val="100000"/>
              <a:defRPr/>
            </a:pPr>
            <a:r>
              <a:rPr lang="en-US" sz="2400" b="1" dirty="0">
                <a:solidFill>
                  <a:srgbClr val="00B050"/>
                </a:solidFill>
              </a:rPr>
              <a:t>Copy of first page of IRS Form 990 for FY2021</a:t>
            </a:r>
          </a:p>
          <a:p>
            <a:pPr>
              <a:buSzPct val="100000"/>
              <a:defRPr/>
            </a:pPr>
            <a:r>
              <a:rPr lang="en-US" sz="2400" b="1" dirty="0">
                <a:solidFill>
                  <a:srgbClr val="00B050"/>
                </a:solidFill>
              </a:rPr>
              <a:t>Notarized sworn statement of meeting dates for the past 12 months, list of Current Board of Director’s, and the Chair’s contact information.</a:t>
            </a:r>
          </a:p>
          <a:p>
            <a:pPr>
              <a:buFontTx/>
              <a:buChar char="-"/>
              <a:defRPr/>
            </a:pPr>
            <a:endParaRPr lang="en-US" sz="2400" dirty="0">
              <a:solidFill>
                <a:srgbClr val="00B050"/>
              </a:solidFill>
            </a:endParaRPr>
          </a:p>
          <a:p>
            <a:pPr marL="0" indent="0">
              <a:buFont typeface="Monotype Sorts" pitchFamily="2" charset="2"/>
              <a:buNone/>
              <a:defRPr/>
            </a:pPr>
            <a:endParaRPr lang="en-US" sz="2400" b="1" i="1" dirty="0">
              <a:solidFill>
                <a:srgbClr val="00B050"/>
              </a:solidFill>
            </a:endParaRPr>
          </a:p>
          <a:p>
            <a:pPr marL="0" indent="0">
              <a:buFont typeface="Monotype Sorts" pitchFamily="2" charset="2"/>
              <a:buNone/>
              <a:defRPr/>
            </a:pPr>
            <a:endParaRPr lang="en-US" sz="2000" b="1" i="1" dirty="0">
              <a:solidFill>
                <a:srgbClr val="00B050"/>
              </a:solidFill>
            </a:endParaRPr>
          </a:p>
        </p:txBody>
      </p:sp>
      <p:pic>
        <p:nvPicPr>
          <p:cNvPr id="8" name="Picture 7">
            <a:extLst>
              <a:ext uri="{FF2B5EF4-FFF2-40B4-BE49-F238E27FC236}">
                <a16:creationId xmlns:a16="http://schemas.microsoft.com/office/drawing/2014/main" id="{9584F27D-4C07-4831-91CE-38792DA842F4}"/>
              </a:ext>
            </a:extLst>
          </p:cNvPr>
          <p:cNvPicPr>
            <a:picLocks noChangeAspect="1"/>
          </p:cNvPicPr>
          <p:nvPr/>
        </p:nvPicPr>
        <p:blipFill>
          <a:blip r:embed="rId5"/>
          <a:stretch>
            <a:fillRect/>
          </a:stretch>
        </p:blipFill>
        <p:spPr>
          <a:xfrm>
            <a:off x="6726137" y="5956984"/>
            <a:ext cx="2072820" cy="274344"/>
          </a:xfrm>
          <a:prstGeom prst="rect">
            <a:avLst/>
          </a:prstGeom>
        </p:spPr>
      </p:pic>
      <p:pic>
        <p:nvPicPr>
          <p:cNvPr id="7" name="Picture 6">
            <a:extLst>
              <a:ext uri="{FF2B5EF4-FFF2-40B4-BE49-F238E27FC236}">
                <a16:creationId xmlns:a16="http://schemas.microsoft.com/office/drawing/2014/main" id="{845574F7-06A5-4A74-B4F6-3E84E8DD1D32}"/>
              </a:ext>
            </a:extLst>
          </p:cNvPr>
          <p:cNvPicPr>
            <a:picLocks noChangeAspect="1"/>
          </p:cNvPicPr>
          <p:nvPr/>
        </p:nvPicPr>
        <p:blipFill>
          <a:blip r:embed="rId6"/>
          <a:stretch>
            <a:fillRect/>
          </a:stretch>
        </p:blipFill>
        <p:spPr>
          <a:xfrm>
            <a:off x="6726136" y="3154656"/>
            <a:ext cx="1374767" cy="274344"/>
          </a:xfrm>
          <a:prstGeom prst="rect">
            <a:avLst/>
          </a:prstGeom>
        </p:spPr>
      </p:pic>
    </p:spTree>
    <p:extLst>
      <p:ext uri="{BB962C8B-B14F-4D97-AF65-F5344CB8AC3E}">
        <p14:creationId xmlns:p14="http://schemas.microsoft.com/office/powerpoint/2010/main" val="35583793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4EDEAC-9FE1-4861-A6C8-EAE99A602735}"/>
              </a:ext>
            </a:extLst>
          </p:cNvPr>
          <p:cNvPicPr>
            <a:picLocks noChangeAspect="1"/>
          </p:cNvPicPr>
          <p:nvPr/>
        </p:nvPicPr>
        <p:blipFill>
          <a:blip r:embed="rId3"/>
          <a:stretch>
            <a:fillRect/>
          </a:stretch>
        </p:blipFill>
        <p:spPr>
          <a:xfrm>
            <a:off x="2979807" y="0"/>
            <a:ext cx="6232386" cy="6858000"/>
          </a:xfrm>
          <a:prstGeom prst="rect">
            <a:avLst/>
          </a:prstGeom>
        </p:spPr>
      </p:pic>
      <p:pic>
        <p:nvPicPr>
          <p:cNvPr id="5" name="Graphic 4" descr="Dollar">
            <a:extLst>
              <a:ext uri="{FF2B5EF4-FFF2-40B4-BE49-F238E27FC236}">
                <a16:creationId xmlns:a16="http://schemas.microsoft.com/office/drawing/2014/main" id="{97999804-06DE-473C-8C17-2821268D91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12426" y="4162872"/>
            <a:ext cx="248817" cy="248817"/>
          </a:xfrm>
          <a:prstGeom prst="rect">
            <a:avLst/>
          </a:prstGeom>
        </p:spPr>
      </p:pic>
      <p:sp>
        <p:nvSpPr>
          <p:cNvPr id="2" name="TextBox 1">
            <a:extLst>
              <a:ext uri="{FF2B5EF4-FFF2-40B4-BE49-F238E27FC236}">
                <a16:creationId xmlns:a16="http://schemas.microsoft.com/office/drawing/2014/main" id="{3760A603-5A56-06F6-57CC-1239DB55497E}"/>
              </a:ext>
            </a:extLst>
          </p:cNvPr>
          <p:cNvSpPr txBox="1"/>
          <p:nvPr/>
        </p:nvSpPr>
        <p:spPr>
          <a:xfrm>
            <a:off x="9673937" y="2576945"/>
            <a:ext cx="1963882" cy="2308324"/>
          </a:xfrm>
          <a:prstGeom prst="rect">
            <a:avLst/>
          </a:prstGeom>
          <a:noFill/>
        </p:spPr>
        <p:txBody>
          <a:bodyPr wrap="square" rtlCol="0">
            <a:spAutoFit/>
          </a:bodyPr>
          <a:lstStyle/>
          <a:p>
            <a:r>
              <a:rPr lang="en-US" sz="2400" dirty="0">
                <a:solidFill>
                  <a:srgbClr val="00B050"/>
                </a:solidFill>
              </a:rPr>
              <a:t>Place the amount of your anticipated grant award in this box.</a:t>
            </a:r>
          </a:p>
        </p:txBody>
      </p:sp>
      <p:sp>
        <p:nvSpPr>
          <p:cNvPr id="3" name="TextBox 2">
            <a:extLst>
              <a:ext uri="{FF2B5EF4-FFF2-40B4-BE49-F238E27FC236}">
                <a16:creationId xmlns:a16="http://schemas.microsoft.com/office/drawing/2014/main" id="{8A8B722A-B182-3F22-0941-D65F8D1880D8}"/>
              </a:ext>
            </a:extLst>
          </p:cNvPr>
          <p:cNvSpPr txBox="1"/>
          <p:nvPr/>
        </p:nvSpPr>
        <p:spPr>
          <a:xfrm>
            <a:off x="554181" y="952500"/>
            <a:ext cx="2085109" cy="4524315"/>
          </a:xfrm>
          <a:prstGeom prst="rect">
            <a:avLst/>
          </a:prstGeom>
          <a:noFill/>
        </p:spPr>
        <p:txBody>
          <a:bodyPr wrap="square" rtlCol="0">
            <a:spAutoFit/>
          </a:bodyPr>
          <a:lstStyle/>
          <a:p>
            <a:r>
              <a:rPr lang="en-US" sz="2400" dirty="0">
                <a:solidFill>
                  <a:srgbClr val="00B050"/>
                </a:solidFill>
              </a:rPr>
              <a:t>This form reports anticipated revenue. Actuals will be reported in your completion report submitted after your event. </a:t>
            </a:r>
          </a:p>
        </p:txBody>
      </p:sp>
      <p:cxnSp>
        <p:nvCxnSpPr>
          <p:cNvPr id="7" name="Straight Arrow Connector 6">
            <a:extLst>
              <a:ext uri="{FF2B5EF4-FFF2-40B4-BE49-F238E27FC236}">
                <a16:creationId xmlns:a16="http://schemas.microsoft.com/office/drawing/2014/main" id="{80019814-21A6-DAA2-98C0-F8FFEAF5D626}"/>
              </a:ext>
            </a:extLst>
          </p:cNvPr>
          <p:cNvCxnSpPr>
            <a:cxnSpLocks/>
          </p:cNvCxnSpPr>
          <p:nvPr/>
        </p:nvCxnSpPr>
        <p:spPr>
          <a:xfrm flipH="1">
            <a:off x="7861243" y="4277797"/>
            <a:ext cx="170583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2590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3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A3D45-2D07-4C9A-9FA6-C854858ED65B}"/>
              </a:ext>
            </a:extLst>
          </p:cNvPr>
          <p:cNvPicPr>
            <a:picLocks noChangeAspect="1"/>
          </p:cNvPicPr>
          <p:nvPr/>
        </p:nvPicPr>
        <p:blipFill>
          <a:blip r:embed="rId2"/>
          <a:stretch>
            <a:fillRect/>
          </a:stretch>
        </p:blipFill>
        <p:spPr>
          <a:xfrm>
            <a:off x="3896914" y="1"/>
            <a:ext cx="6904843" cy="6857999"/>
          </a:xfrm>
          <a:prstGeom prst="rect">
            <a:avLst/>
          </a:prstGeom>
        </p:spPr>
      </p:pic>
      <p:sp>
        <p:nvSpPr>
          <p:cNvPr id="3" name="Oval 2">
            <a:extLst>
              <a:ext uri="{FF2B5EF4-FFF2-40B4-BE49-F238E27FC236}">
                <a16:creationId xmlns:a16="http://schemas.microsoft.com/office/drawing/2014/main" id="{32F76660-AB00-4B7D-BCF4-A3C738A29098}"/>
              </a:ext>
            </a:extLst>
          </p:cNvPr>
          <p:cNvSpPr/>
          <p:nvPr/>
        </p:nvSpPr>
        <p:spPr>
          <a:xfrm>
            <a:off x="7882621" y="298174"/>
            <a:ext cx="775253" cy="34787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CC1FAC6-C41E-9CB6-26AD-E931EC990839}"/>
              </a:ext>
            </a:extLst>
          </p:cNvPr>
          <p:cNvSpPr txBox="1"/>
          <p:nvPr/>
        </p:nvSpPr>
        <p:spPr>
          <a:xfrm>
            <a:off x="554181" y="952500"/>
            <a:ext cx="2085109" cy="2677656"/>
          </a:xfrm>
          <a:prstGeom prst="rect">
            <a:avLst/>
          </a:prstGeom>
          <a:noFill/>
        </p:spPr>
        <p:txBody>
          <a:bodyPr wrap="square" rtlCol="0">
            <a:spAutoFit/>
          </a:bodyPr>
          <a:lstStyle/>
          <a:p>
            <a:r>
              <a:rPr lang="en-US" sz="2400" dirty="0">
                <a:solidFill>
                  <a:schemeClr val="tx1">
                    <a:lumMod val="85000"/>
                    <a:lumOff val="15000"/>
                  </a:schemeClr>
                </a:solidFill>
              </a:rPr>
              <a:t>In-kind totals can be up to 25% of the grant request. See </a:t>
            </a:r>
            <a:r>
              <a:rPr lang="en-US" sz="2400" i="1" dirty="0">
                <a:solidFill>
                  <a:schemeClr val="tx1">
                    <a:lumMod val="85000"/>
                    <a:lumOff val="15000"/>
                  </a:schemeClr>
                </a:solidFill>
              </a:rPr>
              <a:t>In Kind </a:t>
            </a:r>
            <a:r>
              <a:rPr lang="en-US" sz="2400" dirty="0">
                <a:solidFill>
                  <a:schemeClr val="tx1">
                    <a:lumMod val="85000"/>
                    <a:lumOff val="15000"/>
                  </a:schemeClr>
                </a:solidFill>
              </a:rPr>
              <a:t>slide for more information. </a:t>
            </a:r>
          </a:p>
        </p:txBody>
      </p:sp>
      <p:cxnSp>
        <p:nvCxnSpPr>
          <p:cNvPr id="6" name="Straight Arrow Connector 5">
            <a:extLst>
              <a:ext uri="{FF2B5EF4-FFF2-40B4-BE49-F238E27FC236}">
                <a16:creationId xmlns:a16="http://schemas.microsoft.com/office/drawing/2014/main" id="{E23C8683-F202-EA28-4788-4D9EC5E3AE45}"/>
              </a:ext>
            </a:extLst>
          </p:cNvPr>
          <p:cNvCxnSpPr/>
          <p:nvPr/>
        </p:nvCxnSpPr>
        <p:spPr>
          <a:xfrm flipV="1">
            <a:off x="2893325" y="750627"/>
            <a:ext cx="4989296" cy="1228298"/>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658963"/>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9AABD"/>
        </a:solidFill>
        <a:effectLst/>
      </p:bgPr>
    </p:bg>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4711E262-1EC6-40DE-9B80-98F72FAC5721}"/>
              </a:ext>
            </a:extLst>
          </p:cNvPr>
          <p:cNvSpPr txBox="1">
            <a:spLocks noChangeArrowheads="1"/>
          </p:cNvSpPr>
          <p:nvPr/>
        </p:nvSpPr>
        <p:spPr>
          <a:xfrm>
            <a:off x="2823029" y="-293764"/>
            <a:ext cx="4510462" cy="10639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onotype Sorts" pitchFamily="2" charset="2"/>
              <a:buNone/>
              <a:defRPr/>
            </a:pPr>
            <a:endParaRPr lang="en-US" sz="5400" b="1" i="1" dirty="0">
              <a:solidFill>
                <a:schemeClr val="bg1"/>
              </a:solidFill>
            </a:endParaRPr>
          </a:p>
          <a:p>
            <a:pPr marL="0" indent="0">
              <a:buFont typeface="Monotype Sorts" pitchFamily="2" charset="2"/>
              <a:buNone/>
              <a:defRPr/>
            </a:pPr>
            <a:r>
              <a:rPr lang="en-US" sz="5400" b="1" dirty="0">
                <a:solidFill>
                  <a:schemeClr val="bg1"/>
                </a:solidFill>
              </a:rPr>
              <a:t>Budget Notes</a:t>
            </a:r>
            <a:endParaRPr lang="en-US" sz="5400" b="1" i="1" dirty="0">
              <a:solidFill>
                <a:schemeClr val="bg1"/>
              </a:solidFill>
            </a:endParaRPr>
          </a:p>
        </p:txBody>
      </p:sp>
      <p:sp>
        <p:nvSpPr>
          <p:cNvPr id="10" name="TextBox 1">
            <a:extLst>
              <a:ext uri="{FF2B5EF4-FFF2-40B4-BE49-F238E27FC236}">
                <a16:creationId xmlns:a16="http://schemas.microsoft.com/office/drawing/2014/main" id="{3D49E046-FB67-4E08-B17E-C9D2A45E22FB}"/>
              </a:ext>
            </a:extLst>
          </p:cNvPr>
          <p:cNvSpPr txBox="1">
            <a:spLocks noChangeArrowheads="1"/>
          </p:cNvSpPr>
          <p:nvPr/>
        </p:nvSpPr>
        <p:spPr bwMode="auto">
          <a:xfrm>
            <a:off x="2823029" y="1941643"/>
            <a:ext cx="7315200" cy="37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70000"/>
              <a:buFont typeface="Monotype Sorts" pitchFamily="2" charset="2"/>
              <a:buBlip>
                <a:blip r:embed="rId2"/>
              </a:buBlip>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lr>
                <a:schemeClr val="accent2"/>
              </a:buClr>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342900" marR="0" lvl="0" indent="-3429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000" u="none" strike="noStrike" kern="0" cap="none" spc="0" normalizeH="0" baseline="0" noProof="0" dirty="0">
                <a:ln>
                  <a:noFill/>
                </a:ln>
                <a:solidFill>
                  <a:schemeClr val="bg1"/>
                </a:solidFill>
                <a:effectLst/>
                <a:uLnTx/>
                <a:uFillTx/>
                <a:latin typeface="Arial" panose="020B0604020202020204" pitchFamily="34" charset="0"/>
              </a:rPr>
              <a:t>Total Revenue must be equal to or greater than total expenses</a:t>
            </a:r>
          </a:p>
          <a:p>
            <a:pPr marL="342900" marR="0" lvl="0" indent="-3429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2000" u="none" strike="noStrike" kern="0" cap="none" spc="0" normalizeH="0" baseline="0" noProof="0" dirty="0">
              <a:ln>
                <a:noFill/>
              </a:ln>
              <a:solidFill>
                <a:schemeClr val="bg1"/>
              </a:solidFill>
              <a:effectLst/>
              <a:uLnTx/>
              <a:uFillTx/>
              <a:latin typeface="Arial" panose="020B0604020202020204" pitchFamily="34" charset="0"/>
            </a:endParaRPr>
          </a:p>
          <a:p>
            <a:pPr marL="342900" marR="0" lvl="0" indent="-342900" defTabSz="91440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2000" u="none" strike="noStrike" kern="0" cap="none" spc="0" normalizeH="0" baseline="0" noProof="0" dirty="0">
                <a:ln>
                  <a:noFill/>
                </a:ln>
                <a:solidFill>
                  <a:schemeClr val="bg1"/>
                </a:solidFill>
                <a:effectLst/>
                <a:uLnTx/>
                <a:uFillTx/>
                <a:latin typeface="Arial" panose="020B0604020202020204" pitchFamily="34" charset="0"/>
              </a:rPr>
              <a:t>50% match of project’s total cost up to $15,000</a:t>
            </a:r>
          </a:p>
          <a:p>
            <a:pPr marL="0" marR="0" lvl="0" indent="0" defTabSz="914400" eaLnBrk="0" fontAlgn="base" latinLnBrk="0" hangingPunct="0">
              <a:lnSpc>
                <a:spcPct val="150000"/>
              </a:lnSpc>
              <a:spcBef>
                <a:spcPct val="0"/>
              </a:spcBef>
              <a:spcAft>
                <a:spcPct val="0"/>
              </a:spcAft>
              <a:buClrTx/>
              <a:buSzTx/>
              <a:buNone/>
              <a:tabLst/>
              <a:defRPr/>
            </a:pPr>
            <a:endParaRPr kumimoji="0" lang="en-US" altLang="en-US" sz="2000" u="none" strike="noStrike" kern="0" cap="none" spc="0" normalizeH="0" baseline="0" noProof="0" dirty="0">
              <a:ln>
                <a:noFill/>
              </a:ln>
              <a:solidFill>
                <a:schemeClr val="bg1"/>
              </a:solidFill>
              <a:effectLst/>
              <a:uLnTx/>
              <a:uFillTx/>
              <a:latin typeface="Arial" panose="020B0604020202020204" pitchFamily="34" charset="0"/>
            </a:endParaRPr>
          </a:p>
          <a:p>
            <a:pPr marL="342900" marR="0" lvl="0" indent="-342900" defTabSz="91440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2000" u="none" strike="noStrike" kern="0" cap="none" spc="0" normalizeH="0" baseline="0" noProof="0" dirty="0">
                <a:ln>
                  <a:noFill/>
                </a:ln>
                <a:solidFill>
                  <a:schemeClr val="bg1"/>
                </a:solidFill>
                <a:effectLst/>
                <a:uLnTx/>
                <a:uFillTx/>
                <a:latin typeface="Arial" panose="020B0604020202020204" pitchFamily="34" charset="0"/>
              </a:rPr>
              <a:t>In-kind up to 25% of grant request</a:t>
            </a:r>
          </a:p>
          <a:p>
            <a:pPr marL="0" marR="0" lvl="0" indent="0" defTabSz="914400" eaLnBrk="0" fontAlgn="base" latinLnBrk="0" hangingPunct="0">
              <a:lnSpc>
                <a:spcPct val="150000"/>
              </a:lnSpc>
              <a:spcBef>
                <a:spcPct val="0"/>
              </a:spcBef>
              <a:spcAft>
                <a:spcPct val="0"/>
              </a:spcAft>
              <a:buClrTx/>
              <a:buSzTx/>
              <a:buNone/>
              <a:tabLst/>
              <a:defRPr/>
            </a:pPr>
            <a:endParaRPr kumimoji="0" lang="en-US" altLang="en-US" sz="2000" u="none" strike="noStrike" kern="0" cap="none" spc="0" normalizeH="0" baseline="0" noProof="0" dirty="0">
              <a:ln>
                <a:noFill/>
              </a:ln>
              <a:solidFill>
                <a:schemeClr val="bg1"/>
              </a:solidFill>
              <a:effectLst/>
              <a:uLnTx/>
              <a:uFillTx/>
              <a:latin typeface="Arial" panose="020B0604020202020204" pitchFamily="34" charset="0"/>
            </a:endParaRPr>
          </a:p>
          <a:p>
            <a:pPr marL="342900" marR="0" lvl="0" indent="-342900" defTabSz="91440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2000" u="none" strike="noStrike" kern="0" cap="none" spc="0" normalizeH="0" baseline="0" noProof="0" dirty="0">
                <a:ln>
                  <a:noFill/>
                </a:ln>
                <a:solidFill>
                  <a:schemeClr val="bg1"/>
                </a:solidFill>
                <a:effectLst/>
                <a:uLnTx/>
                <a:uFillTx/>
                <a:latin typeface="Arial" panose="020B0604020202020204" pitchFamily="34" charset="0"/>
              </a:rPr>
              <a:t>In-kind Expenses = In-kind Revenue </a:t>
            </a:r>
          </a:p>
          <a:p>
            <a:pPr marL="0" marR="0" lvl="0" indent="0" defTabSz="914400" eaLnBrk="0" fontAlgn="base" latinLnBrk="0" hangingPunct="0">
              <a:lnSpc>
                <a:spcPct val="150000"/>
              </a:lnSpc>
              <a:spcBef>
                <a:spcPct val="0"/>
              </a:spcBef>
              <a:spcAft>
                <a:spcPct val="0"/>
              </a:spcAft>
              <a:buClrTx/>
              <a:buSzTx/>
              <a:buFont typeface="Monotype Sorts" pitchFamily="2" charset="2"/>
              <a:buNone/>
              <a:tabLst/>
              <a:defRPr/>
            </a:pPr>
            <a:endParaRPr kumimoji="0" lang="en-US" altLang="en-US" sz="2000" u="none" strike="noStrike" kern="0" cap="none" spc="0" normalizeH="0" baseline="0" noProof="0" dirty="0">
              <a:ln>
                <a:noFill/>
              </a:ln>
              <a:solidFill>
                <a:schemeClr val="bg1"/>
              </a:solidFill>
              <a:effectLst/>
              <a:uLnTx/>
              <a:uFillTx/>
              <a:latin typeface="Arial" panose="020B0604020202020204" pitchFamily="34" charset="0"/>
            </a:endParaRPr>
          </a:p>
        </p:txBody>
      </p:sp>
    </p:spTree>
    <p:extLst>
      <p:ext uri="{BB962C8B-B14F-4D97-AF65-F5344CB8AC3E}">
        <p14:creationId xmlns:p14="http://schemas.microsoft.com/office/powerpoint/2010/main" val="33337461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59371"/>
        </a:solidFill>
        <a:effectLst/>
      </p:bgPr>
    </p:bg>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4711E262-1EC6-40DE-9B80-98F72FAC5721}"/>
              </a:ext>
            </a:extLst>
          </p:cNvPr>
          <p:cNvSpPr txBox="1">
            <a:spLocks noChangeArrowheads="1"/>
          </p:cNvSpPr>
          <p:nvPr/>
        </p:nvSpPr>
        <p:spPr>
          <a:xfrm>
            <a:off x="2823029" y="-293764"/>
            <a:ext cx="4510462" cy="10639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Monotype Sorts" pitchFamily="2" charset="2"/>
              <a:buNone/>
              <a:tabLst/>
              <a:defRPr/>
            </a:pPr>
            <a:endParaRPr kumimoji="0" lang="en-US" sz="5400" b="1"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Monotype Sorts" pitchFamily="2" charset="2"/>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In-Kind</a:t>
            </a:r>
            <a:endParaRPr kumimoji="0" lang="en-US" sz="54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C420C22-E71D-4874-82B9-29F4A9FC6A73}"/>
              </a:ext>
            </a:extLst>
          </p:cNvPr>
          <p:cNvSpPr/>
          <p:nvPr/>
        </p:nvSpPr>
        <p:spPr>
          <a:xfrm>
            <a:off x="2823028" y="1349076"/>
            <a:ext cx="8261739" cy="4093428"/>
          </a:xfrm>
          <a:prstGeom prst="rect">
            <a:avLst/>
          </a:prstGeom>
        </p:spPr>
        <p:txBody>
          <a:bodyPr wrap="square">
            <a:spAutoFit/>
          </a:bodyPr>
          <a:lstStyle/>
          <a:p>
            <a:r>
              <a:rPr lang="en-US" sz="2000" dirty="0">
                <a:solidFill>
                  <a:schemeClr val="bg1"/>
                </a:solidFill>
              </a:rPr>
              <a:t>Follow generally accepted accounting principles (GAAP), established by the Financial Accounting Standards Board (FASB), which state:</a:t>
            </a:r>
          </a:p>
          <a:p>
            <a:endParaRPr lang="en-US" sz="2000" dirty="0">
              <a:solidFill>
                <a:schemeClr val="bg1"/>
              </a:solidFill>
            </a:endParaRPr>
          </a:p>
          <a:p>
            <a:r>
              <a:rPr lang="en-US" sz="2000" dirty="0">
                <a:solidFill>
                  <a:schemeClr val="bg1"/>
                </a:solidFill>
              </a:rPr>
              <a:t>	</a:t>
            </a:r>
            <a:r>
              <a:rPr lang="en-US" sz="2000" i="1" dirty="0">
                <a:solidFill>
                  <a:schemeClr val="bg1"/>
                </a:solidFill>
              </a:rPr>
              <a:t>Contributions of services shall be recognized if the services received:</a:t>
            </a:r>
          </a:p>
          <a:p>
            <a:endParaRPr lang="en-US" sz="2000" i="1" dirty="0">
              <a:solidFill>
                <a:schemeClr val="bg1"/>
              </a:solidFill>
            </a:endParaRPr>
          </a:p>
          <a:p>
            <a:r>
              <a:rPr lang="en-US" sz="2000" i="1" dirty="0">
                <a:solidFill>
                  <a:schemeClr val="bg1"/>
                </a:solidFill>
              </a:rPr>
              <a:t>	•   create or enhance nonfinancial assets; or</a:t>
            </a:r>
          </a:p>
          <a:p>
            <a:endParaRPr lang="en-US" sz="2000" i="1" dirty="0">
              <a:solidFill>
                <a:schemeClr val="bg1"/>
              </a:solidFill>
            </a:endParaRPr>
          </a:p>
          <a:p>
            <a:r>
              <a:rPr lang="en-US" sz="2000" i="1" dirty="0">
                <a:solidFill>
                  <a:schemeClr val="bg1"/>
                </a:solidFill>
              </a:rPr>
              <a:t>	•   require specialized skills, are provided by 	individuals possessing 	     those skills, and would typically need to be purchased if not 	     provided by donation. Services requiring specialized skills are 	     provided by accountants, architects, carpenters, doctors, 	      	     electricians, lawyers, nurses, plumbers, teachers, and other 	     	     professionals and craftsmen.</a:t>
            </a:r>
          </a:p>
        </p:txBody>
      </p:sp>
    </p:spTree>
    <p:extLst>
      <p:ext uri="{BB962C8B-B14F-4D97-AF65-F5344CB8AC3E}">
        <p14:creationId xmlns:p14="http://schemas.microsoft.com/office/powerpoint/2010/main" val="1925340759"/>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86C84"/>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3F206AC-C85B-4804-A166-A8C1B7CFB6B4}"/>
              </a:ext>
            </a:extLst>
          </p:cNvPr>
          <p:cNvSpPr txBox="1">
            <a:spLocks noChangeArrowheads="1"/>
          </p:cNvSpPr>
          <p:nvPr/>
        </p:nvSpPr>
        <p:spPr>
          <a:xfrm>
            <a:off x="2425599" y="457200"/>
            <a:ext cx="7543800" cy="594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onotype Sorts" pitchFamily="2" charset="2"/>
              <a:buNone/>
              <a:defRPr/>
            </a:pPr>
            <a:r>
              <a:rPr lang="en-US" sz="3600" b="1" dirty="0">
                <a:solidFill>
                  <a:schemeClr val="bg1"/>
                </a:solidFill>
              </a:rPr>
              <a:t>Grantees are required to:</a:t>
            </a:r>
          </a:p>
          <a:p>
            <a:pPr marL="0" indent="0">
              <a:buFont typeface="Monotype Sorts" pitchFamily="2" charset="2"/>
              <a:buNone/>
              <a:defRPr/>
            </a:pPr>
            <a:endParaRPr lang="en-US" sz="800" b="1" i="1" dirty="0">
              <a:solidFill>
                <a:schemeClr val="bg1"/>
              </a:solidFill>
            </a:endParaRPr>
          </a:p>
          <a:p>
            <a:pPr>
              <a:buSzPct val="100000"/>
              <a:defRPr/>
            </a:pPr>
            <a:r>
              <a:rPr lang="en-US" sz="2400" dirty="0">
                <a:solidFill>
                  <a:schemeClr val="bg1"/>
                </a:solidFill>
              </a:rPr>
              <a:t>Acknowledge grant support on all promotional materials using the ACC HOT logo. There are several versions. Here are a few:</a:t>
            </a:r>
          </a:p>
          <a:p>
            <a:pPr>
              <a:buSzPct val="100000"/>
              <a:defRPr/>
            </a:pPr>
            <a:endParaRPr lang="en-US" sz="4800" i="1" dirty="0">
              <a:solidFill>
                <a:schemeClr val="bg1"/>
              </a:solidFill>
            </a:endParaRPr>
          </a:p>
          <a:p>
            <a:pPr>
              <a:buSzPct val="100000"/>
              <a:defRPr/>
            </a:pPr>
            <a:endParaRPr lang="en-US" sz="2400" i="1" dirty="0">
              <a:solidFill>
                <a:schemeClr val="bg1"/>
              </a:solidFill>
            </a:endParaRPr>
          </a:p>
          <a:p>
            <a:pPr>
              <a:buSzPct val="100000"/>
              <a:defRPr/>
            </a:pPr>
            <a:endParaRPr lang="en-US" sz="2400" i="1" dirty="0">
              <a:solidFill>
                <a:schemeClr val="bg1"/>
              </a:solidFill>
            </a:endParaRPr>
          </a:p>
          <a:p>
            <a:pPr>
              <a:buSzPct val="100000"/>
              <a:defRPr/>
            </a:pPr>
            <a:endParaRPr lang="en-US" sz="2400" i="1" dirty="0">
              <a:solidFill>
                <a:schemeClr val="bg1"/>
              </a:solidFill>
            </a:endParaRPr>
          </a:p>
          <a:p>
            <a:pPr>
              <a:buSzPct val="100000"/>
              <a:defRPr/>
            </a:pPr>
            <a:endParaRPr lang="en-US" sz="2400" i="1" dirty="0">
              <a:solidFill>
                <a:schemeClr val="bg1"/>
              </a:solidFill>
            </a:endParaRPr>
          </a:p>
          <a:p>
            <a:pPr marL="0" indent="0">
              <a:buSzPct val="100000"/>
              <a:buNone/>
              <a:defRPr/>
            </a:pPr>
            <a:endParaRPr lang="en-US" sz="2400" i="1" dirty="0">
              <a:solidFill>
                <a:schemeClr val="bg1"/>
              </a:solidFill>
            </a:endParaRPr>
          </a:p>
        </p:txBody>
      </p:sp>
      <p:pic>
        <p:nvPicPr>
          <p:cNvPr id="5" name="Picture 4">
            <a:extLst>
              <a:ext uri="{FF2B5EF4-FFF2-40B4-BE49-F238E27FC236}">
                <a16:creationId xmlns:a16="http://schemas.microsoft.com/office/drawing/2014/main" id="{0C495E00-851F-4DAE-AADB-F471677ECABF}"/>
              </a:ext>
            </a:extLst>
          </p:cNvPr>
          <p:cNvPicPr>
            <a:picLocks noChangeAspect="1"/>
          </p:cNvPicPr>
          <p:nvPr/>
        </p:nvPicPr>
        <p:blipFill>
          <a:blip r:embed="rId3"/>
          <a:stretch>
            <a:fillRect/>
          </a:stretch>
        </p:blipFill>
        <p:spPr>
          <a:xfrm>
            <a:off x="2689741" y="2685504"/>
            <a:ext cx="2794746" cy="3315800"/>
          </a:xfrm>
          <a:prstGeom prst="rect">
            <a:avLst/>
          </a:prstGeom>
        </p:spPr>
      </p:pic>
      <p:pic>
        <p:nvPicPr>
          <p:cNvPr id="7" name="Picture 6">
            <a:extLst>
              <a:ext uri="{FF2B5EF4-FFF2-40B4-BE49-F238E27FC236}">
                <a16:creationId xmlns:a16="http://schemas.microsoft.com/office/drawing/2014/main" id="{AFD7040D-7DB4-4CC0-9AD0-2227477595F8}"/>
              </a:ext>
            </a:extLst>
          </p:cNvPr>
          <p:cNvPicPr>
            <a:picLocks noChangeAspect="1"/>
          </p:cNvPicPr>
          <p:nvPr/>
        </p:nvPicPr>
        <p:blipFill>
          <a:blip r:embed="rId4"/>
          <a:stretch>
            <a:fillRect/>
          </a:stretch>
        </p:blipFill>
        <p:spPr>
          <a:xfrm>
            <a:off x="5967738" y="3209731"/>
            <a:ext cx="3895790" cy="1806333"/>
          </a:xfrm>
          <a:prstGeom prst="rect">
            <a:avLst/>
          </a:prstGeom>
        </p:spPr>
      </p:pic>
    </p:spTree>
    <p:extLst>
      <p:ext uri="{BB962C8B-B14F-4D97-AF65-F5344CB8AC3E}">
        <p14:creationId xmlns:p14="http://schemas.microsoft.com/office/powerpoint/2010/main" val="3821712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86C8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406634-78E9-49E4-B0BA-0865D2251D1C}"/>
              </a:ext>
            </a:extLst>
          </p:cNvPr>
          <p:cNvPicPr>
            <a:picLocks noChangeAspect="1"/>
          </p:cNvPicPr>
          <p:nvPr/>
        </p:nvPicPr>
        <p:blipFill>
          <a:blip r:embed="rId3"/>
          <a:stretch>
            <a:fillRect/>
          </a:stretch>
        </p:blipFill>
        <p:spPr>
          <a:xfrm>
            <a:off x="1704391" y="437476"/>
            <a:ext cx="4049133" cy="5983048"/>
          </a:xfrm>
          <a:prstGeom prst="rect">
            <a:avLst/>
          </a:prstGeom>
        </p:spPr>
      </p:pic>
      <p:pic>
        <p:nvPicPr>
          <p:cNvPr id="4" name="Picture 3">
            <a:extLst>
              <a:ext uri="{FF2B5EF4-FFF2-40B4-BE49-F238E27FC236}">
                <a16:creationId xmlns:a16="http://schemas.microsoft.com/office/drawing/2014/main" id="{32C3649C-D795-4057-8AB0-D235C2F69AFF}"/>
              </a:ext>
            </a:extLst>
          </p:cNvPr>
          <p:cNvPicPr>
            <a:picLocks noChangeAspect="1"/>
          </p:cNvPicPr>
          <p:nvPr/>
        </p:nvPicPr>
        <p:blipFill>
          <a:blip r:embed="rId4"/>
          <a:stretch>
            <a:fillRect/>
          </a:stretch>
        </p:blipFill>
        <p:spPr>
          <a:xfrm>
            <a:off x="5844074" y="437476"/>
            <a:ext cx="4643535" cy="5980101"/>
          </a:xfrm>
          <a:prstGeom prst="rect">
            <a:avLst/>
          </a:prstGeom>
        </p:spPr>
      </p:pic>
    </p:spTree>
    <p:extLst>
      <p:ext uri="{BB962C8B-B14F-4D97-AF65-F5344CB8AC3E}">
        <p14:creationId xmlns:p14="http://schemas.microsoft.com/office/powerpoint/2010/main" val="406850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8A4F90-9A35-4D2D-AC7B-0ACD03527D84}"/>
              </a:ext>
            </a:extLst>
          </p:cNvPr>
          <p:cNvPicPr>
            <a:picLocks noChangeAspect="1"/>
          </p:cNvPicPr>
          <p:nvPr/>
        </p:nvPicPr>
        <p:blipFill>
          <a:blip r:embed="rId2"/>
          <a:stretch>
            <a:fillRect/>
          </a:stretch>
        </p:blipFill>
        <p:spPr>
          <a:xfrm>
            <a:off x="7469375" y="1093413"/>
            <a:ext cx="4206533" cy="5906208"/>
          </a:xfrm>
          <a:prstGeom prst="rect">
            <a:avLst/>
          </a:prstGeom>
        </p:spPr>
      </p:pic>
      <p:sp>
        <p:nvSpPr>
          <p:cNvPr id="5" name="Rectangle 3">
            <a:extLst>
              <a:ext uri="{FF2B5EF4-FFF2-40B4-BE49-F238E27FC236}">
                <a16:creationId xmlns:a16="http://schemas.microsoft.com/office/drawing/2014/main" id="{6C22C671-3601-47A4-9CD3-CD0A8D975EBF}"/>
              </a:ext>
            </a:extLst>
          </p:cNvPr>
          <p:cNvSpPr txBox="1">
            <a:spLocks noChangeArrowheads="1"/>
          </p:cNvSpPr>
          <p:nvPr/>
        </p:nvSpPr>
        <p:spPr bwMode="auto">
          <a:xfrm>
            <a:off x="1120646" y="1364813"/>
            <a:ext cx="6554873" cy="3241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0" marR="0" lvl="0" indent="0" defTabSz="914400" rtl="0" eaLnBrk="0" fontAlgn="base" latinLnBrk="0" hangingPunct="0">
              <a:lnSpc>
                <a:spcPct val="100000"/>
              </a:lnSpc>
              <a:spcBef>
                <a:spcPct val="20000"/>
              </a:spcBef>
              <a:spcAft>
                <a:spcPct val="0"/>
              </a:spcAft>
              <a:buClrTx/>
              <a:buSzPct val="100000"/>
              <a:buNone/>
              <a:tabLst/>
              <a:defRPr/>
            </a:pPr>
            <a:endParaRPr kumimoji="1" lang="en-US" sz="2400" b="1" i="1" u="none" strike="noStrike" kern="0" cap="none" spc="0" normalizeH="0" baseline="0" noProof="0" dirty="0">
              <a:ln>
                <a:noFill/>
              </a:ln>
              <a:solidFill>
                <a:srgbClr val="00B050"/>
              </a:solidFill>
              <a:effectLst/>
              <a:uLnTx/>
              <a:uFillTx/>
              <a:latin typeface="Arial"/>
              <a:ea typeface="+mn-ea"/>
              <a:cs typeface="+mn-cs"/>
            </a:endParaRPr>
          </a:p>
          <a:p>
            <a:pPr marL="0" marR="0" lvl="0" indent="0" defTabSz="914400" rtl="0" eaLnBrk="0" fontAlgn="base" latinLnBrk="0" hangingPunct="0">
              <a:lnSpc>
                <a:spcPct val="100000"/>
              </a:lnSpc>
              <a:spcBef>
                <a:spcPct val="20000"/>
              </a:spcBef>
              <a:spcAft>
                <a:spcPct val="0"/>
              </a:spcAft>
              <a:buClrTx/>
              <a:buSzPct val="100000"/>
              <a:buNone/>
              <a:tabLst/>
              <a:defRPr/>
            </a:pPr>
            <a:r>
              <a:rPr lang="en-US" sz="2800" u="sng" kern="0" dirty="0">
                <a:solidFill>
                  <a:srgbClr val="268A80"/>
                </a:solidFill>
                <a:latin typeface="Arial"/>
              </a:rPr>
              <a:t>GRANT PAYMENT:</a:t>
            </a:r>
          </a:p>
          <a:p>
            <a:pPr marL="0" marR="0" lvl="0" indent="0" defTabSz="914400" rtl="0" eaLnBrk="0" fontAlgn="base" latinLnBrk="0" hangingPunct="0">
              <a:lnSpc>
                <a:spcPct val="100000"/>
              </a:lnSpc>
              <a:spcBef>
                <a:spcPct val="20000"/>
              </a:spcBef>
              <a:spcAft>
                <a:spcPct val="0"/>
              </a:spcAft>
              <a:buClrTx/>
              <a:buSzPct val="100000"/>
              <a:buNone/>
              <a:tabLst/>
              <a:defRPr/>
            </a:pPr>
            <a:endParaRPr lang="en-US" sz="2400" kern="0" dirty="0">
              <a:solidFill>
                <a:srgbClr val="268A80"/>
              </a:solidFill>
              <a:latin typeface="Arial"/>
            </a:endParaRPr>
          </a:p>
          <a:p>
            <a:pPr marR="0" lvl="0"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1" lang="en-US" sz="2000" u="none" strike="noStrike" kern="0" cap="none" spc="0" normalizeH="0" baseline="0" noProof="0" dirty="0">
                <a:ln>
                  <a:noFill/>
                </a:ln>
                <a:solidFill>
                  <a:srgbClr val="268A80"/>
                </a:solidFill>
                <a:effectLst/>
                <a:uLnTx/>
                <a:uFillTx/>
                <a:latin typeface="Arial"/>
              </a:rPr>
              <a:t>2</a:t>
            </a:r>
            <a:r>
              <a:rPr kumimoji="1" lang="en-US" sz="2000" u="none" strike="noStrike" kern="0" cap="none" spc="0" normalizeH="0" noProof="0" dirty="0">
                <a:ln>
                  <a:noFill/>
                </a:ln>
                <a:solidFill>
                  <a:srgbClr val="268A80"/>
                </a:solidFill>
                <a:effectLst/>
                <a:uLnTx/>
                <a:uFillTx/>
                <a:latin typeface="Arial"/>
              </a:rPr>
              <a:t> installments</a:t>
            </a:r>
          </a:p>
          <a:p>
            <a:pPr marL="0" marR="0" lvl="0" indent="0" defTabSz="914400" rtl="0" eaLnBrk="0" fontAlgn="base" latinLnBrk="0" hangingPunct="0">
              <a:lnSpc>
                <a:spcPct val="100000"/>
              </a:lnSpc>
              <a:spcBef>
                <a:spcPct val="20000"/>
              </a:spcBef>
              <a:spcAft>
                <a:spcPct val="0"/>
              </a:spcAft>
              <a:buClrTx/>
              <a:buSzPct val="100000"/>
              <a:buNone/>
              <a:tabLst/>
              <a:defRPr/>
            </a:pPr>
            <a:endParaRPr kumimoji="1" lang="en-US" sz="2000" u="none" strike="noStrike" kern="0" cap="none" spc="0" normalizeH="0" baseline="0" noProof="0" dirty="0">
              <a:ln>
                <a:noFill/>
              </a:ln>
              <a:solidFill>
                <a:srgbClr val="268A80"/>
              </a:solidFill>
              <a:effectLst/>
              <a:uLnTx/>
              <a:uFillTx/>
              <a:latin typeface="Arial"/>
            </a:endParaRPr>
          </a:p>
          <a:p>
            <a:pPr marR="0" lvl="0"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lang="en-US" sz="2000" kern="0" dirty="0">
                <a:solidFill>
                  <a:srgbClr val="268A80"/>
                </a:solidFill>
                <a:latin typeface="Arial"/>
              </a:rPr>
              <a:t>1 month after legal agreement has been signed (generally in March)</a:t>
            </a:r>
          </a:p>
          <a:p>
            <a:pPr marL="0" marR="0" lvl="0" indent="0" defTabSz="914400" rtl="0" eaLnBrk="0" fontAlgn="base" latinLnBrk="0" hangingPunct="0">
              <a:lnSpc>
                <a:spcPct val="100000"/>
              </a:lnSpc>
              <a:spcBef>
                <a:spcPct val="20000"/>
              </a:spcBef>
              <a:spcAft>
                <a:spcPct val="0"/>
              </a:spcAft>
              <a:buClrTx/>
              <a:buSzPct val="100000"/>
              <a:buNone/>
              <a:tabLst/>
              <a:defRPr/>
            </a:pPr>
            <a:endParaRPr lang="en-US" sz="2000" kern="0" dirty="0">
              <a:solidFill>
                <a:srgbClr val="268A80"/>
              </a:solidFill>
              <a:latin typeface="Arial"/>
            </a:endParaRPr>
          </a:p>
          <a:p>
            <a:pPr marR="0" lvl="0"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1" lang="en-US" sz="2000" u="none" strike="noStrike" kern="0" cap="none" spc="0" normalizeH="0" noProof="0" dirty="0">
                <a:ln>
                  <a:noFill/>
                </a:ln>
                <a:solidFill>
                  <a:srgbClr val="268A80"/>
                </a:solidFill>
                <a:effectLst/>
                <a:uLnTx/>
                <a:uFillTx/>
                <a:latin typeface="Arial"/>
              </a:rPr>
              <a:t>2 weeks after completion report submitted and accepted</a:t>
            </a:r>
          </a:p>
          <a:p>
            <a:pPr marR="0" lvl="0"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endParaRPr kumimoji="1" lang="en-US" sz="2000" b="1" i="1" u="none" strike="noStrike" kern="0" cap="none" spc="0" normalizeH="0" baseline="0" noProof="0" dirty="0">
              <a:ln>
                <a:noFill/>
              </a:ln>
              <a:solidFill>
                <a:srgbClr val="00B050"/>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9999"/>
              </a:buClr>
              <a:buSzPct val="70000"/>
              <a:buFont typeface="Monotype Sorts" pitchFamily="2" charset="2"/>
              <a:buNone/>
              <a:tabLst/>
              <a:defRPr/>
            </a:pPr>
            <a:endParaRPr kumimoji="1" lang="en-US" sz="2400" b="0" u="none" strike="noStrike" kern="0" cap="none" spc="0" normalizeH="0" baseline="0" noProof="0" dirty="0">
              <a:ln>
                <a:noFill/>
              </a:ln>
              <a:solidFill>
                <a:srgbClr val="00B05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9999"/>
              </a:buClr>
              <a:buSzPct val="70000"/>
              <a:buFont typeface="Monotype Sorts" pitchFamily="2" charset="2"/>
              <a:buNone/>
              <a:tabLst/>
              <a:defRPr/>
            </a:pPr>
            <a:r>
              <a:rPr kumimoji="1" lang="en-US" sz="2400" b="0" i="1" u="none" strike="noStrike" kern="0" cap="none" spc="0" normalizeH="0" baseline="0" noProof="0" dirty="0">
                <a:ln>
                  <a:noFill/>
                </a:ln>
                <a:solidFill>
                  <a:srgbClr val="00B050"/>
                </a:solidFill>
                <a:effectLst/>
                <a:uLnTx/>
                <a:uFillTx/>
                <a:latin typeface="Arial"/>
                <a:ea typeface="+mn-ea"/>
                <a:cs typeface="+mn-cs"/>
              </a:rPr>
              <a:t>         </a:t>
            </a:r>
          </a:p>
          <a:p>
            <a:pPr marL="0" marR="0" lvl="0" indent="0" algn="l" defTabSz="914400" rtl="0" eaLnBrk="0" fontAlgn="base" latinLnBrk="0" hangingPunct="0">
              <a:lnSpc>
                <a:spcPct val="100000"/>
              </a:lnSpc>
              <a:spcBef>
                <a:spcPct val="20000"/>
              </a:spcBef>
              <a:spcAft>
                <a:spcPct val="0"/>
              </a:spcAft>
              <a:buClr>
                <a:srgbClr val="009999"/>
              </a:buClr>
              <a:buSzPct val="70000"/>
              <a:buFont typeface="Monotype Sorts" pitchFamily="2" charset="2"/>
              <a:buNone/>
              <a:tabLst/>
              <a:defRPr/>
            </a:pPr>
            <a:endParaRPr kumimoji="1" lang="en-US" sz="2400" b="0" i="1" u="none" strike="noStrike" kern="0" cap="none" spc="0" normalizeH="0" baseline="0" noProof="0" dirty="0">
              <a:ln>
                <a:noFill/>
              </a:ln>
              <a:solidFill>
                <a:srgbClr val="00B05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9999"/>
              </a:buClr>
              <a:buSzPct val="70000"/>
              <a:buFontTx/>
              <a:buChar char="-"/>
              <a:tabLst/>
              <a:defRPr/>
            </a:pPr>
            <a:endParaRPr kumimoji="1" lang="en-US" sz="2400" b="1" i="1" u="none" strike="noStrike" kern="0" cap="none" spc="0" normalizeH="0" baseline="0" noProof="0" dirty="0">
              <a:ln>
                <a:noFill/>
              </a:ln>
              <a:solidFill>
                <a:srgbClr val="00B050"/>
              </a:solidFill>
              <a:effectLst/>
              <a:uLnTx/>
              <a:uFillTx/>
              <a:latin typeface="Arial"/>
              <a:ea typeface="+mn-ea"/>
              <a:cs typeface="+mn-cs"/>
            </a:endParaRPr>
          </a:p>
        </p:txBody>
      </p:sp>
      <p:sp>
        <p:nvSpPr>
          <p:cNvPr id="6" name="Rectangle 3">
            <a:extLst>
              <a:ext uri="{FF2B5EF4-FFF2-40B4-BE49-F238E27FC236}">
                <a16:creationId xmlns:a16="http://schemas.microsoft.com/office/drawing/2014/main" id="{191A9FF1-4B5C-47B5-96C1-A003390144DD}"/>
              </a:ext>
            </a:extLst>
          </p:cNvPr>
          <p:cNvSpPr txBox="1">
            <a:spLocks noChangeArrowheads="1"/>
          </p:cNvSpPr>
          <p:nvPr/>
        </p:nvSpPr>
        <p:spPr>
          <a:xfrm>
            <a:off x="1120646" y="-70170"/>
            <a:ext cx="7449380" cy="10512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onotype Sorts" pitchFamily="2" charset="2"/>
              <a:buNone/>
              <a:defRPr/>
            </a:pPr>
            <a:endParaRPr lang="en-US" sz="5400" b="1" i="1" dirty="0">
              <a:solidFill>
                <a:schemeClr val="bg2">
                  <a:lumMod val="75000"/>
                </a:schemeClr>
              </a:solidFill>
            </a:endParaRPr>
          </a:p>
          <a:p>
            <a:pPr marL="0" indent="0">
              <a:buFont typeface="Monotype Sorts" pitchFamily="2" charset="2"/>
              <a:buNone/>
              <a:defRPr/>
            </a:pPr>
            <a:r>
              <a:rPr lang="en-US" sz="5400" b="1" dirty="0">
                <a:solidFill>
                  <a:schemeClr val="accent1">
                    <a:lumMod val="50000"/>
                  </a:schemeClr>
                </a:solidFill>
              </a:rPr>
              <a:t>Payment and Reporting</a:t>
            </a:r>
            <a:endParaRPr lang="en-US" sz="5400" b="1" i="1" dirty="0">
              <a:solidFill>
                <a:schemeClr val="accent1">
                  <a:lumMod val="50000"/>
                </a:schemeClr>
              </a:solidFill>
            </a:endParaRPr>
          </a:p>
        </p:txBody>
      </p:sp>
    </p:spTree>
    <p:extLst>
      <p:ext uri="{BB962C8B-B14F-4D97-AF65-F5344CB8AC3E}">
        <p14:creationId xmlns:p14="http://schemas.microsoft.com/office/powerpoint/2010/main" val="147334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8A4F90-9A35-4D2D-AC7B-0ACD03527D84}"/>
              </a:ext>
            </a:extLst>
          </p:cNvPr>
          <p:cNvPicPr>
            <a:picLocks noChangeAspect="1"/>
          </p:cNvPicPr>
          <p:nvPr/>
        </p:nvPicPr>
        <p:blipFill>
          <a:blip r:embed="rId2"/>
          <a:stretch>
            <a:fillRect/>
          </a:stretch>
        </p:blipFill>
        <p:spPr>
          <a:xfrm>
            <a:off x="7469375" y="1093413"/>
            <a:ext cx="4206533" cy="5906208"/>
          </a:xfrm>
          <a:prstGeom prst="rect">
            <a:avLst/>
          </a:prstGeom>
        </p:spPr>
      </p:pic>
      <p:sp>
        <p:nvSpPr>
          <p:cNvPr id="6" name="Rectangle 3">
            <a:extLst>
              <a:ext uri="{FF2B5EF4-FFF2-40B4-BE49-F238E27FC236}">
                <a16:creationId xmlns:a16="http://schemas.microsoft.com/office/drawing/2014/main" id="{191A9FF1-4B5C-47B5-96C1-A003390144DD}"/>
              </a:ext>
            </a:extLst>
          </p:cNvPr>
          <p:cNvSpPr txBox="1">
            <a:spLocks noChangeArrowheads="1"/>
          </p:cNvSpPr>
          <p:nvPr/>
        </p:nvSpPr>
        <p:spPr>
          <a:xfrm>
            <a:off x="1120646" y="-70170"/>
            <a:ext cx="7449380" cy="10512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onotype Sorts" pitchFamily="2" charset="2"/>
              <a:buNone/>
              <a:defRPr/>
            </a:pPr>
            <a:endParaRPr lang="en-US" sz="5400" b="1" i="1" dirty="0">
              <a:solidFill>
                <a:schemeClr val="bg2">
                  <a:lumMod val="75000"/>
                </a:schemeClr>
              </a:solidFill>
            </a:endParaRPr>
          </a:p>
          <a:p>
            <a:pPr marL="0" indent="0">
              <a:buFont typeface="Monotype Sorts" pitchFamily="2" charset="2"/>
              <a:buNone/>
              <a:defRPr/>
            </a:pPr>
            <a:r>
              <a:rPr lang="en-US" sz="5400" b="1" dirty="0">
                <a:solidFill>
                  <a:schemeClr val="accent1">
                    <a:lumMod val="50000"/>
                  </a:schemeClr>
                </a:solidFill>
              </a:rPr>
              <a:t>Payment and Reporting</a:t>
            </a:r>
            <a:endParaRPr lang="en-US" sz="5400" b="1" i="1" dirty="0">
              <a:solidFill>
                <a:schemeClr val="accent1">
                  <a:lumMod val="50000"/>
                </a:schemeClr>
              </a:solidFill>
            </a:endParaRPr>
          </a:p>
        </p:txBody>
      </p:sp>
      <p:sp>
        <p:nvSpPr>
          <p:cNvPr id="7" name="Rectangle 3">
            <a:extLst>
              <a:ext uri="{FF2B5EF4-FFF2-40B4-BE49-F238E27FC236}">
                <a16:creationId xmlns:a16="http://schemas.microsoft.com/office/drawing/2014/main" id="{124F0905-D1AC-40D7-B31C-DCCAD12A2B66}"/>
              </a:ext>
            </a:extLst>
          </p:cNvPr>
          <p:cNvSpPr txBox="1">
            <a:spLocks noChangeArrowheads="1"/>
          </p:cNvSpPr>
          <p:nvPr/>
        </p:nvSpPr>
        <p:spPr bwMode="auto">
          <a:xfrm>
            <a:off x="1120646" y="981040"/>
            <a:ext cx="662058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Pct val="100000"/>
              <a:buFont typeface="Arial" pitchFamily="34" charset="0"/>
              <a:buChar char="•"/>
              <a:tabLst/>
              <a:defRPr/>
            </a:pPr>
            <a:endParaRPr kumimoji="1" lang="en-US" sz="2400" b="1" i="1" u="none" strike="noStrike" kern="0" cap="none" spc="0" normalizeH="0" baseline="0" noProof="0" dirty="0">
              <a:ln>
                <a:noFill/>
              </a:ln>
              <a:solidFill>
                <a:schemeClr val="bg2">
                  <a:lumMod val="75000"/>
                </a:schemeClr>
              </a:solidFill>
              <a:effectLst/>
              <a:uLnTx/>
              <a:uFillTx/>
              <a:latin typeface="Arial"/>
              <a:ea typeface="+mn-ea"/>
              <a:cs typeface="+mn-cs"/>
            </a:endParaRPr>
          </a:p>
          <a:p>
            <a:pPr marR="0" lvl="0"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endParaRPr kumimoji="1" lang="en-US" sz="2000" b="1" i="1" u="none" strike="noStrike" kern="0" cap="none" spc="0" normalizeH="0" baseline="0" noProof="0" dirty="0">
              <a:ln>
                <a:noFill/>
              </a:ln>
              <a:solidFill>
                <a:srgbClr val="29AABD"/>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9999"/>
              </a:buClr>
              <a:buSzPct val="70000"/>
              <a:buFont typeface="Monotype Sorts" pitchFamily="2" charset="2"/>
              <a:buNone/>
              <a:tabLst/>
              <a:defRPr/>
            </a:pPr>
            <a:r>
              <a:rPr kumimoji="1" lang="en-US" sz="2800" u="sng" strike="noStrike" kern="0" cap="none" spc="0" normalizeH="0" baseline="0" noProof="0" dirty="0">
                <a:ln>
                  <a:noFill/>
                </a:ln>
                <a:solidFill>
                  <a:srgbClr val="268A80"/>
                </a:solidFill>
                <a:effectLst/>
                <a:uLnTx/>
                <a:uFillTx/>
                <a:latin typeface="Arial"/>
                <a:ea typeface="+mn-ea"/>
                <a:cs typeface="+mn-cs"/>
              </a:rPr>
              <a:t>COMPLETION REPORT</a:t>
            </a:r>
          </a:p>
          <a:p>
            <a:pPr marL="0" marR="0" lvl="0" indent="0" algn="l" defTabSz="914400" rtl="0" eaLnBrk="0" fontAlgn="base" latinLnBrk="0" hangingPunct="0">
              <a:lnSpc>
                <a:spcPct val="100000"/>
              </a:lnSpc>
              <a:spcBef>
                <a:spcPct val="20000"/>
              </a:spcBef>
              <a:spcAft>
                <a:spcPct val="0"/>
              </a:spcAft>
              <a:buClr>
                <a:srgbClr val="009999"/>
              </a:buClr>
              <a:buSzPct val="70000"/>
              <a:buFont typeface="Monotype Sorts" pitchFamily="2" charset="2"/>
              <a:buNone/>
              <a:tabLst/>
              <a:defRPr/>
            </a:pPr>
            <a:endParaRPr kumimoji="1" lang="en-US" sz="2000" b="1" u="sng" strike="noStrike" kern="0" cap="none" spc="0" normalizeH="0" baseline="0" noProof="0" dirty="0">
              <a:ln>
                <a:noFill/>
              </a:ln>
              <a:solidFill>
                <a:srgbClr val="268A80"/>
              </a:solidFill>
              <a:effectLst/>
              <a:uLnTx/>
              <a:uFillTx/>
              <a:latin typeface="Arial"/>
            </a:endParaRPr>
          </a:p>
          <a:p>
            <a:pPr marR="0" lvl="0" algn="l" defTabSz="914400" rtl="0" eaLnBrk="0" fontAlgn="base" latinLnBrk="0" hangingPunct="0">
              <a:lnSpc>
                <a:spcPct val="100000"/>
              </a:lnSpc>
              <a:spcBef>
                <a:spcPct val="20000"/>
              </a:spcBef>
              <a:spcAft>
                <a:spcPct val="0"/>
              </a:spcAft>
              <a:buClr>
                <a:srgbClr val="009999"/>
              </a:buClr>
              <a:buSzPct val="70000"/>
              <a:buFont typeface="Arial" panose="020B0604020202020204" pitchFamily="34" charset="0"/>
              <a:buChar char="•"/>
              <a:tabLst/>
              <a:defRPr/>
            </a:pPr>
            <a:r>
              <a:rPr kumimoji="1" lang="en-US" sz="2000" b="0" u="none" strike="noStrike" kern="0" cap="none" spc="0" normalizeH="0" baseline="0" noProof="0" dirty="0">
                <a:ln>
                  <a:noFill/>
                </a:ln>
                <a:solidFill>
                  <a:srgbClr val="268A80"/>
                </a:solidFill>
                <a:effectLst/>
                <a:uLnTx/>
                <a:uFillTx/>
                <a:latin typeface="Arial"/>
              </a:rPr>
              <a:t>due 45 days from the event</a:t>
            </a:r>
          </a:p>
          <a:p>
            <a:pPr marR="0" lvl="0" algn="l" defTabSz="914400" rtl="0" eaLnBrk="0" fontAlgn="base" latinLnBrk="0" hangingPunct="0">
              <a:lnSpc>
                <a:spcPct val="100000"/>
              </a:lnSpc>
              <a:spcBef>
                <a:spcPct val="20000"/>
              </a:spcBef>
              <a:spcAft>
                <a:spcPct val="0"/>
              </a:spcAft>
              <a:buClr>
                <a:srgbClr val="009999"/>
              </a:buClr>
              <a:buSzPct val="70000"/>
              <a:buFont typeface="Arial" panose="020B0604020202020204" pitchFamily="34" charset="0"/>
              <a:buChar char="•"/>
              <a:tabLst/>
              <a:defRPr/>
            </a:pPr>
            <a:r>
              <a:rPr kumimoji="1" lang="en-US" sz="2000" b="0" u="none" strike="noStrike" kern="0" cap="none" spc="0" normalizeH="0" baseline="0" noProof="0" dirty="0">
                <a:ln>
                  <a:noFill/>
                </a:ln>
                <a:solidFill>
                  <a:srgbClr val="268A80"/>
                </a:solidFill>
                <a:effectLst/>
                <a:uLnTx/>
                <a:uFillTx/>
                <a:latin typeface="Arial"/>
              </a:rPr>
              <a:t>provide audience residence survey results</a:t>
            </a:r>
          </a:p>
          <a:p>
            <a:pPr marR="0" lvl="0" algn="l" defTabSz="914400" rtl="0" eaLnBrk="0" fontAlgn="base" latinLnBrk="0" hangingPunct="0">
              <a:lnSpc>
                <a:spcPct val="100000"/>
              </a:lnSpc>
              <a:spcBef>
                <a:spcPct val="20000"/>
              </a:spcBef>
              <a:spcAft>
                <a:spcPct val="0"/>
              </a:spcAft>
              <a:buClr>
                <a:srgbClr val="009999"/>
              </a:buClr>
              <a:buSzPct val="70000"/>
              <a:buFont typeface="Arial" panose="020B0604020202020204" pitchFamily="34" charset="0"/>
              <a:buChar char="•"/>
              <a:tabLst/>
              <a:defRPr/>
            </a:pPr>
            <a:r>
              <a:rPr kumimoji="1" lang="en-US" sz="2000" b="0" u="none" strike="noStrike" kern="0" cap="none" spc="0" normalizeH="0" baseline="0" noProof="0" dirty="0">
                <a:ln>
                  <a:noFill/>
                </a:ln>
                <a:solidFill>
                  <a:srgbClr val="268A80"/>
                </a:solidFill>
                <a:effectLst/>
                <a:uLnTx/>
                <a:uFillTx/>
                <a:latin typeface="Arial"/>
              </a:rPr>
              <a:t>Include promotional and marketing samples</a:t>
            </a:r>
          </a:p>
          <a:p>
            <a:pPr marR="0" lvl="0" algn="l" defTabSz="914400" rtl="0" eaLnBrk="0" fontAlgn="base" latinLnBrk="0" hangingPunct="0">
              <a:lnSpc>
                <a:spcPct val="100000"/>
              </a:lnSpc>
              <a:spcBef>
                <a:spcPct val="20000"/>
              </a:spcBef>
              <a:spcAft>
                <a:spcPct val="0"/>
              </a:spcAft>
              <a:buClr>
                <a:srgbClr val="009999"/>
              </a:buClr>
              <a:buSzPct val="70000"/>
              <a:buFont typeface="Arial" panose="020B0604020202020204" pitchFamily="34" charset="0"/>
              <a:buChar char="•"/>
              <a:tabLst/>
              <a:defRPr/>
            </a:pPr>
            <a:r>
              <a:rPr kumimoji="1" lang="en-US" sz="2000" b="0" u="none" strike="noStrike" kern="0" cap="none" spc="0" normalizeH="0" baseline="0" noProof="0" dirty="0">
                <a:ln>
                  <a:noFill/>
                </a:ln>
                <a:solidFill>
                  <a:srgbClr val="268A80"/>
                </a:solidFill>
                <a:effectLst/>
                <a:uLnTx/>
                <a:uFillTx/>
                <a:latin typeface="Arial"/>
              </a:rPr>
              <a:t>report actual revenue and expenditures</a:t>
            </a:r>
          </a:p>
          <a:p>
            <a:pPr marR="0" lvl="0" algn="l" defTabSz="914400" rtl="0" eaLnBrk="0" fontAlgn="base" latinLnBrk="0" hangingPunct="0">
              <a:lnSpc>
                <a:spcPct val="100000"/>
              </a:lnSpc>
              <a:spcBef>
                <a:spcPct val="20000"/>
              </a:spcBef>
              <a:spcAft>
                <a:spcPct val="0"/>
              </a:spcAft>
              <a:buClr>
                <a:srgbClr val="009999"/>
              </a:buClr>
              <a:buSzPct val="70000"/>
              <a:buFont typeface="Arial" panose="020B0604020202020204" pitchFamily="34" charset="0"/>
              <a:buChar char="•"/>
              <a:tabLst/>
              <a:defRPr/>
            </a:pPr>
            <a:r>
              <a:rPr kumimoji="1" lang="en-US" sz="2000" b="0" u="none" strike="noStrike" kern="0" cap="none" spc="0" normalizeH="0" baseline="0" noProof="0" dirty="0">
                <a:ln>
                  <a:noFill/>
                </a:ln>
                <a:solidFill>
                  <a:srgbClr val="268A80"/>
                </a:solidFill>
                <a:effectLst/>
                <a:uLnTx/>
                <a:uFillTx/>
                <a:latin typeface="Arial"/>
              </a:rPr>
              <a:t>use supporting document summary form to </a:t>
            </a:r>
          </a:p>
          <a:p>
            <a:pPr marL="0" marR="0" lvl="0" indent="0" algn="l" defTabSz="914400" rtl="0" eaLnBrk="0" fontAlgn="base" latinLnBrk="0" hangingPunct="0">
              <a:lnSpc>
                <a:spcPct val="100000"/>
              </a:lnSpc>
              <a:spcBef>
                <a:spcPct val="20000"/>
              </a:spcBef>
              <a:spcAft>
                <a:spcPct val="0"/>
              </a:spcAft>
              <a:buClr>
                <a:srgbClr val="009999"/>
              </a:buClr>
              <a:buSzPct val="70000"/>
              <a:buNone/>
              <a:tabLst/>
              <a:defRPr/>
            </a:pPr>
            <a:r>
              <a:rPr lang="en-US" sz="2000" kern="0" dirty="0">
                <a:solidFill>
                  <a:srgbClr val="268A80"/>
                </a:solidFill>
                <a:latin typeface="Arial"/>
              </a:rPr>
              <a:t>    </a:t>
            </a:r>
            <a:r>
              <a:rPr kumimoji="1" lang="en-US" sz="2000" b="0" u="none" strike="noStrike" kern="0" cap="none" spc="0" normalizeH="0" baseline="0" noProof="0" dirty="0">
                <a:ln>
                  <a:noFill/>
                </a:ln>
                <a:solidFill>
                  <a:srgbClr val="268A80"/>
                </a:solidFill>
                <a:effectLst/>
                <a:uLnTx/>
                <a:uFillTx/>
                <a:latin typeface="Arial"/>
              </a:rPr>
              <a:t>submit all supporting</a:t>
            </a:r>
            <a:r>
              <a:rPr kumimoji="1" lang="en-US" sz="2000" b="0" u="none" strike="noStrike" kern="0" cap="none" spc="0" normalizeH="0" noProof="0" dirty="0">
                <a:ln>
                  <a:noFill/>
                </a:ln>
                <a:solidFill>
                  <a:srgbClr val="268A80"/>
                </a:solidFill>
                <a:effectLst/>
                <a:uLnTx/>
                <a:uFillTx/>
                <a:latin typeface="Arial"/>
              </a:rPr>
              <a:t> </a:t>
            </a:r>
            <a:r>
              <a:rPr kumimoji="1" lang="en-US" sz="2000" b="0" u="none" strike="noStrike" kern="0" cap="none" spc="0" normalizeH="0" baseline="0" noProof="0" dirty="0">
                <a:ln>
                  <a:noFill/>
                </a:ln>
                <a:solidFill>
                  <a:srgbClr val="268A80"/>
                </a:solidFill>
                <a:effectLst/>
                <a:uLnTx/>
                <a:uFillTx/>
                <a:latin typeface="Arial"/>
              </a:rPr>
              <a:t>documentation</a:t>
            </a:r>
          </a:p>
          <a:p>
            <a:pPr marR="0" lvl="0" algn="l" defTabSz="914400" rtl="0" eaLnBrk="0" fontAlgn="base" latinLnBrk="0" hangingPunct="0">
              <a:lnSpc>
                <a:spcPct val="100000"/>
              </a:lnSpc>
              <a:spcBef>
                <a:spcPct val="20000"/>
              </a:spcBef>
              <a:spcAft>
                <a:spcPct val="0"/>
              </a:spcAft>
              <a:buClr>
                <a:srgbClr val="009999"/>
              </a:buClr>
              <a:buSzPct val="70000"/>
              <a:buFont typeface="Arial" panose="020B0604020202020204" pitchFamily="34" charset="0"/>
              <a:buChar char="•"/>
              <a:tabLst/>
              <a:defRPr/>
            </a:pPr>
            <a:r>
              <a:rPr kumimoji="1" lang="en-US" sz="2000" b="0" u="none" strike="noStrike" kern="0" cap="none" spc="0" normalizeH="0" baseline="0" noProof="0" dirty="0">
                <a:ln>
                  <a:noFill/>
                </a:ln>
                <a:solidFill>
                  <a:srgbClr val="268A80"/>
                </a:solidFill>
                <a:effectLst/>
                <a:uLnTx/>
                <a:uFillTx/>
                <a:latin typeface="Arial"/>
              </a:rPr>
              <a:t>give explanations of significant variances </a:t>
            </a:r>
          </a:p>
          <a:p>
            <a:pPr marL="0" marR="0" lvl="0" indent="0" algn="l" defTabSz="914400" rtl="0" eaLnBrk="0" fontAlgn="base" latinLnBrk="0" hangingPunct="0">
              <a:lnSpc>
                <a:spcPct val="100000"/>
              </a:lnSpc>
              <a:spcBef>
                <a:spcPct val="20000"/>
              </a:spcBef>
              <a:spcAft>
                <a:spcPct val="0"/>
              </a:spcAft>
              <a:buClr>
                <a:srgbClr val="009999"/>
              </a:buClr>
              <a:buSzPct val="70000"/>
              <a:buNone/>
              <a:tabLst/>
              <a:defRPr/>
            </a:pPr>
            <a:r>
              <a:rPr lang="en-US" sz="2000" kern="0" dirty="0">
                <a:solidFill>
                  <a:srgbClr val="268A80"/>
                </a:solidFill>
                <a:latin typeface="Arial"/>
              </a:rPr>
              <a:t>    </a:t>
            </a:r>
            <a:r>
              <a:rPr kumimoji="1" lang="en-US" sz="2000" b="0" u="none" strike="noStrike" kern="0" cap="none" spc="0" normalizeH="0" baseline="0" noProof="0" dirty="0">
                <a:ln>
                  <a:noFill/>
                </a:ln>
                <a:solidFill>
                  <a:srgbClr val="268A80"/>
                </a:solidFill>
                <a:effectLst/>
                <a:uLnTx/>
                <a:uFillTx/>
                <a:latin typeface="Arial"/>
              </a:rPr>
              <a:t>between anticipated and actual</a:t>
            </a:r>
            <a:r>
              <a:rPr kumimoji="1" lang="en-US" sz="2000" b="0" u="none" strike="noStrike" kern="0" cap="none" spc="0" normalizeH="0" noProof="0" dirty="0">
                <a:ln>
                  <a:noFill/>
                </a:ln>
                <a:solidFill>
                  <a:srgbClr val="268A80"/>
                </a:solidFill>
                <a:effectLst/>
                <a:uLnTx/>
                <a:uFillTx/>
                <a:latin typeface="Arial"/>
              </a:rPr>
              <a:t> revenue and expenses</a:t>
            </a:r>
            <a:endParaRPr kumimoji="1" lang="en-US" sz="2000" b="0" u="none" strike="noStrike" kern="0" cap="none" spc="0" normalizeH="0" baseline="0" noProof="0" dirty="0">
              <a:ln>
                <a:noFill/>
              </a:ln>
              <a:solidFill>
                <a:srgbClr val="268A80"/>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9999"/>
              </a:buClr>
              <a:buSzPct val="70000"/>
              <a:buFont typeface="Monotype Sorts" pitchFamily="2" charset="2"/>
              <a:buNone/>
              <a:tabLst/>
              <a:defRPr/>
            </a:pPr>
            <a:endParaRPr kumimoji="1" lang="en-US" sz="2400" b="0" u="none" strike="noStrike" kern="0" cap="none" spc="0" normalizeH="0" baseline="0" noProof="0" dirty="0">
              <a:ln>
                <a:noFill/>
              </a:ln>
              <a:solidFill>
                <a:schemeClr val="bg2">
                  <a:lumMod val="75000"/>
                </a:schemeClr>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9999"/>
              </a:buClr>
              <a:buSzPct val="70000"/>
              <a:buFont typeface="Monotype Sorts" pitchFamily="2" charset="2"/>
              <a:buNone/>
              <a:tabLst/>
              <a:defRPr/>
            </a:pPr>
            <a:r>
              <a:rPr kumimoji="1" lang="en-US" sz="2400" b="0" i="1" u="none" strike="noStrike" kern="0" cap="none" spc="0" normalizeH="0" baseline="0" noProof="0" dirty="0">
                <a:ln>
                  <a:noFill/>
                </a:ln>
                <a:solidFill>
                  <a:schemeClr val="bg2">
                    <a:lumMod val="75000"/>
                  </a:schemeClr>
                </a:solidFill>
                <a:effectLst/>
                <a:uLnTx/>
                <a:uFillTx/>
                <a:latin typeface="Arial"/>
                <a:ea typeface="+mn-ea"/>
                <a:cs typeface="+mn-cs"/>
              </a:rPr>
              <a:t>         </a:t>
            </a:r>
          </a:p>
          <a:p>
            <a:pPr marL="0" marR="0" lvl="0" indent="0" algn="l" defTabSz="914400" rtl="0" eaLnBrk="0" fontAlgn="base" latinLnBrk="0" hangingPunct="0">
              <a:lnSpc>
                <a:spcPct val="100000"/>
              </a:lnSpc>
              <a:spcBef>
                <a:spcPct val="20000"/>
              </a:spcBef>
              <a:spcAft>
                <a:spcPct val="0"/>
              </a:spcAft>
              <a:buClr>
                <a:srgbClr val="009999"/>
              </a:buClr>
              <a:buSzPct val="70000"/>
              <a:buFont typeface="Monotype Sorts" pitchFamily="2" charset="2"/>
              <a:buNone/>
              <a:tabLst/>
              <a:defRPr/>
            </a:pPr>
            <a:endParaRPr kumimoji="1" lang="en-US" sz="2400" b="0" i="1" u="none" strike="noStrike" kern="0" cap="none" spc="0" normalizeH="0" baseline="0" noProof="0" dirty="0">
              <a:ln>
                <a:noFill/>
              </a:ln>
              <a:solidFill>
                <a:schemeClr val="bg2">
                  <a:lumMod val="75000"/>
                </a:schemeClr>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9999"/>
              </a:buClr>
              <a:buSzPct val="70000"/>
              <a:buFontTx/>
              <a:buChar char="-"/>
              <a:tabLst/>
              <a:defRPr/>
            </a:pPr>
            <a:endParaRPr kumimoji="1" lang="en-US" sz="2400" b="1" i="1" u="none" strike="noStrike" kern="0" cap="none" spc="0" normalizeH="0" baseline="0" noProof="0" dirty="0">
              <a:ln>
                <a:noFill/>
              </a:ln>
              <a:solidFill>
                <a:schemeClr val="bg2">
                  <a:lumMod val="75000"/>
                </a:schemeClr>
              </a:solidFill>
              <a:effectLst/>
              <a:uLnTx/>
              <a:uFillTx/>
              <a:latin typeface="Arial"/>
              <a:ea typeface="+mn-ea"/>
              <a:cs typeface="+mn-cs"/>
            </a:endParaRPr>
          </a:p>
        </p:txBody>
      </p:sp>
    </p:spTree>
    <p:extLst>
      <p:ext uri="{BB962C8B-B14F-4D97-AF65-F5344CB8AC3E}">
        <p14:creationId xmlns:p14="http://schemas.microsoft.com/office/powerpoint/2010/main" val="4252585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500"/>
                                        <p:tgtEl>
                                          <p:spTgt spid="7">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Effect transition="in" filter="fade">
                                      <p:cBhvr>
                                        <p:cTn id="40" dur="500"/>
                                        <p:tgtEl>
                                          <p:spTgt spid="7">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fade">
                                      <p:cBhvr>
                                        <p:cTn id="43" dur="500"/>
                                        <p:tgtEl>
                                          <p:spTgt spid="7">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10" end="10"/>
                                            </p:txEl>
                                          </p:spTgt>
                                        </p:tgtEl>
                                        <p:attrNameLst>
                                          <p:attrName>style.visibility</p:attrName>
                                        </p:attrNameLst>
                                      </p:cBhvr>
                                      <p:to>
                                        <p:strVal val="visible"/>
                                      </p:to>
                                    </p:set>
                                    <p:animEffect transition="in" filter="fade">
                                      <p:cBhvr>
                                        <p:cTn id="48" dur="500"/>
                                        <p:tgtEl>
                                          <p:spTgt spid="7">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Effect transition="in" filter="fade">
                                      <p:cBhvr>
                                        <p:cTn id="51"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CC8513-C264-36AA-8F05-D128CC6D3A59}"/>
              </a:ext>
            </a:extLst>
          </p:cNvPr>
          <p:cNvPicPr>
            <a:picLocks noChangeAspect="1"/>
          </p:cNvPicPr>
          <p:nvPr/>
        </p:nvPicPr>
        <p:blipFill>
          <a:blip r:embed="rId2"/>
          <a:stretch>
            <a:fillRect/>
          </a:stretch>
        </p:blipFill>
        <p:spPr>
          <a:xfrm rot="754861">
            <a:off x="3789267" y="673729"/>
            <a:ext cx="8286530" cy="5510542"/>
          </a:xfrm>
          <a:prstGeom prst="rect">
            <a:avLst/>
          </a:prstGeom>
        </p:spPr>
      </p:pic>
      <p:sp>
        <p:nvSpPr>
          <p:cNvPr id="2" name="Rectangle 1">
            <a:extLst>
              <a:ext uri="{FF2B5EF4-FFF2-40B4-BE49-F238E27FC236}">
                <a16:creationId xmlns:a16="http://schemas.microsoft.com/office/drawing/2014/main" id="{951C3685-AC26-407F-7B02-5968B964D965}"/>
              </a:ext>
            </a:extLst>
          </p:cNvPr>
          <p:cNvSpPr/>
          <p:nvPr/>
        </p:nvSpPr>
        <p:spPr>
          <a:xfrm>
            <a:off x="470280" y="840654"/>
            <a:ext cx="2917156" cy="5016758"/>
          </a:xfrm>
          <a:prstGeom prst="rect">
            <a:avLst/>
          </a:prstGeom>
          <a:noFill/>
        </p:spPr>
        <p:txBody>
          <a:bodyPr wrap="square" lIns="91440" tIns="45720" rIns="91440" bIns="45720">
            <a:spAutoFit/>
          </a:bodyPr>
          <a:lstStyle/>
          <a:p>
            <a:pPr algn="ctr"/>
            <a:r>
              <a:rPr lang="en-US" sz="3200" b="1" cap="none" spc="50" dirty="0">
                <a:ln w="0"/>
                <a:solidFill>
                  <a:schemeClr val="accent2"/>
                </a:solidFill>
                <a:effectLst>
                  <a:innerShdw blurRad="63500" dist="50800" dir="13500000">
                    <a:srgbClr val="000000">
                      <a:alpha val="50000"/>
                    </a:srgbClr>
                  </a:innerShdw>
                </a:effectLst>
                <a:latin typeface="DokChampa" panose="020B0604020202020204" pitchFamily="34" charset="-34"/>
                <a:cs typeface="DokChampa" panose="020B0604020202020204" pitchFamily="34" charset="-34"/>
              </a:rPr>
              <a:t>Your </a:t>
            </a:r>
            <a:r>
              <a:rPr lang="en-US" sz="3200" b="1" spc="50" dirty="0">
                <a:ln w="0"/>
                <a:solidFill>
                  <a:schemeClr val="accent2"/>
                </a:solidFill>
                <a:effectLst>
                  <a:innerShdw blurRad="63500" dist="50800" dir="13500000">
                    <a:srgbClr val="000000">
                      <a:alpha val="50000"/>
                    </a:srgbClr>
                  </a:innerShdw>
                </a:effectLst>
                <a:latin typeface="DokChampa" panose="020B0604020202020204" pitchFamily="34" charset="-34"/>
                <a:cs typeface="DokChampa" panose="020B0604020202020204" pitchFamily="34" charset="-34"/>
              </a:rPr>
              <a:t>event shapes our community.</a:t>
            </a:r>
          </a:p>
          <a:p>
            <a:pPr algn="ctr"/>
            <a:endParaRPr lang="en-US" sz="3200" b="1" spc="50" dirty="0">
              <a:ln w="0"/>
              <a:solidFill>
                <a:schemeClr val="accent2"/>
              </a:solidFill>
              <a:effectLst>
                <a:innerShdw blurRad="63500" dist="50800" dir="13500000">
                  <a:srgbClr val="000000">
                    <a:alpha val="50000"/>
                  </a:srgbClr>
                </a:innerShdw>
              </a:effectLst>
              <a:latin typeface="DokChampa" panose="020B0604020202020204" pitchFamily="34" charset="-34"/>
              <a:cs typeface="DokChampa" panose="020B0604020202020204" pitchFamily="34" charset="-34"/>
            </a:endParaRPr>
          </a:p>
          <a:p>
            <a:pPr algn="ctr"/>
            <a:r>
              <a:rPr lang="en-US" sz="3200" b="1" cap="none" spc="50" dirty="0">
                <a:ln w="0"/>
                <a:solidFill>
                  <a:schemeClr val="accent2"/>
                </a:solidFill>
                <a:effectLst>
                  <a:innerShdw blurRad="63500" dist="50800" dir="13500000">
                    <a:srgbClr val="000000">
                      <a:alpha val="50000"/>
                    </a:srgbClr>
                  </a:innerShdw>
                </a:effectLst>
                <a:latin typeface="DokChampa" panose="020B0604020202020204" pitchFamily="34" charset="-34"/>
                <a:cs typeface="DokChampa" panose="020B0604020202020204" pitchFamily="34" charset="-34"/>
              </a:rPr>
              <a:t>Know </a:t>
            </a:r>
            <a:r>
              <a:rPr lang="en-US" sz="3200" b="1" spc="50" dirty="0">
                <a:ln w="0"/>
                <a:solidFill>
                  <a:schemeClr val="accent2"/>
                </a:solidFill>
                <a:effectLst>
                  <a:innerShdw blurRad="63500" dist="50800" dir="13500000">
                    <a:srgbClr val="000000">
                      <a:alpha val="50000"/>
                    </a:srgbClr>
                  </a:innerShdw>
                </a:effectLst>
                <a:latin typeface="DokChampa" panose="020B0604020202020204" pitchFamily="34" charset="-34"/>
                <a:cs typeface="DokChampa" panose="020B0604020202020204" pitchFamily="34" charset="-34"/>
              </a:rPr>
              <a:t>its valuation.</a:t>
            </a:r>
          </a:p>
          <a:p>
            <a:pPr algn="ctr"/>
            <a:endParaRPr lang="en-US" sz="3200" b="1" spc="50" dirty="0">
              <a:ln w="0"/>
              <a:solidFill>
                <a:schemeClr val="accent2"/>
              </a:solidFill>
              <a:effectLst>
                <a:innerShdw blurRad="63500" dist="50800" dir="13500000">
                  <a:srgbClr val="000000">
                    <a:alpha val="50000"/>
                  </a:srgbClr>
                </a:innerShdw>
              </a:effectLst>
              <a:latin typeface="DokChampa" panose="020B0604020202020204" pitchFamily="34" charset="-34"/>
              <a:cs typeface="DokChampa" panose="020B0604020202020204" pitchFamily="34" charset="-34"/>
            </a:endParaRPr>
          </a:p>
          <a:p>
            <a:pPr algn="ctr"/>
            <a:r>
              <a:rPr lang="en-US" sz="3200" b="1" cap="none" spc="50" dirty="0">
                <a:ln w="0"/>
                <a:solidFill>
                  <a:schemeClr val="accent2"/>
                </a:solidFill>
                <a:effectLst>
                  <a:innerShdw blurRad="63500" dist="50800" dir="13500000">
                    <a:srgbClr val="000000">
                      <a:alpha val="50000"/>
                    </a:srgbClr>
                  </a:innerShdw>
                </a:effectLst>
                <a:latin typeface="DokChampa" panose="020B0604020202020204" pitchFamily="34" charset="-34"/>
                <a:cs typeface="DokChampa" panose="020B0604020202020204" pitchFamily="34" charset="-34"/>
              </a:rPr>
              <a:t>Put a number on it when you talk about it. </a:t>
            </a:r>
          </a:p>
        </p:txBody>
      </p:sp>
    </p:spTree>
    <p:extLst>
      <p:ext uri="{BB962C8B-B14F-4D97-AF65-F5344CB8AC3E}">
        <p14:creationId xmlns:p14="http://schemas.microsoft.com/office/powerpoint/2010/main" val="138072072"/>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1C2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5CBD84-3DD6-480D-BA10-40B9B36A2585}"/>
              </a:ext>
            </a:extLst>
          </p:cNvPr>
          <p:cNvSpPr/>
          <p:nvPr/>
        </p:nvSpPr>
        <p:spPr>
          <a:xfrm>
            <a:off x="1414610" y="678080"/>
            <a:ext cx="6340838" cy="769441"/>
          </a:xfrm>
          <a:prstGeom prst="rect">
            <a:avLst/>
          </a:prstGeom>
        </p:spPr>
        <p:txBody>
          <a:bodyPr wrap="none">
            <a:spAutoFit/>
          </a:bodyPr>
          <a:lstStyle/>
          <a:p>
            <a:r>
              <a:rPr lang="en-US" sz="4400" dirty="0">
                <a:solidFill>
                  <a:schemeClr val="bg1"/>
                </a:solidFill>
              </a:rPr>
              <a:t>Hotel Occupancy Tax funds</a:t>
            </a:r>
          </a:p>
        </p:txBody>
      </p:sp>
      <p:sp>
        <p:nvSpPr>
          <p:cNvPr id="3" name="Rectangle 2">
            <a:extLst>
              <a:ext uri="{FF2B5EF4-FFF2-40B4-BE49-F238E27FC236}">
                <a16:creationId xmlns:a16="http://schemas.microsoft.com/office/drawing/2014/main" id="{6FA013DD-5196-41A5-A159-36511D972E93}"/>
              </a:ext>
            </a:extLst>
          </p:cNvPr>
          <p:cNvSpPr/>
          <p:nvPr/>
        </p:nvSpPr>
        <p:spPr>
          <a:xfrm>
            <a:off x="1741182" y="2139709"/>
            <a:ext cx="6096000" cy="634020"/>
          </a:xfrm>
          <a:prstGeom prst="rect">
            <a:avLst/>
          </a:prstGeom>
        </p:spPr>
        <p:txBody>
          <a:bodyPr>
            <a:spAutoFit/>
          </a:bodyPr>
          <a:lstStyle/>
          <a:p>
            <a:pPr marL="342900" lvl="0" indent="-342900" eaLnBrk="0" fontAlgn="base" hangingPunct="0">
              <a:spcBef>
                <a:spcPct val="20000"/>
              </a:spcBef>
              <a:spcAft>
                <a:spcPct val="0"/>
              </a:spcAft>
              <a:buClr>
                <a:srgbClr val="009999"/>
              </a:buClr>
              <a:buSzPct val="70000"/>
            </a:pPr>
            <a:r>
              <a:rPr kumimoji="1" lang="en-US" altLang="en-US" sz="1600" b="1" i="1" u="none" strike="noStrike" kern="0" cap="none" spc="0" normalizeH="0" baseline="0" noProof="0" dirty="0">
                <a:ln>
                  <a:noFill/>
                </a:ln>
                <a:solidFill>
                  <a:schemeClr val="accent4">
                    <a:lumMod val="60000"/>
                    <a:lumOff val="40000"/>
                  </a:schemeClr>
                </a:solidFill>
                <a:effectLst/>
                <a:uLnTx/>
                <a:uFillTx/>
                <a:latin typeface="+mj-lt"/>
              </a:rPr>
              <a:t>Per state law, HOT revenue may be used only to </a:t>
            </a:r>
          </a:p>
          <a:p>
            <a:pPr marL="342900" lvl="0" indent="-342900" eaLnBrk="0" fontAlgn="base" hangingPunct="0">
              <a:spcBef>
                <a:spcPct val="20000"/>
              </a:spcBef>
              <a:spcAft>
                <a:spcPct val="0"/>
              </a:spcAft>
              <a:buClr>
                <a:srgbClr val="009999"/>
              </a:buClr>
              <a:buSzPct val="70000"/>
            </a:pPr>
            <a:r>
              <a:rPr kumimoji="1" lang="en-US" altLang="en-US" sz="1600" b="1" i="1" u="none" strike="noStrike" kern="0" cap="none" spc="0" normalizeH="0" baseline="0" noProof="0" dirty="0">
                <a:ln>
                  <a:noFill/>
                </a:ln>
                <a:solidFill>
                  <a:schemeClr val="accent4">
                    <a:lumMod val="60000"/>
                    <a:lumOff val="40000"/>
                  </a:schemeClr>
                </a:solidFill>
                <a:effectLst/>
                <a:uLnTx/>
                <a:uFillTx/>
                <a:latin typeface="+mj-lt"/>
              </a:rPr>
              <a:t>promote tourism AND the convention and hotel industry. </a:t>
            </a:r>
          </a:p>
        </p:txBody>
      </p:sp>
      <p:sp>
        <p:nvSpPr>
          <p:cNvPr id="5" name="Rectangle 4">
            <a:extLst>
              <a:ext uri="{FF2B5EF4-FFF2-40B4-BE49-F238E27FC236}">
                <a16:creationId xmlns:a16="http://schemas.microsoft.com/office/drawing/2014/main" id="{7CBBBAB6-285C-4BF1-9C4B-7F1E29C2E716}"/>
              </a:ext>
            </a:extLst>
          </p:cNvPr>
          <p:cNvSpPr/>
          <p:nvPr/>
        </p:nvSpPr>
        <p:spPr>
          <a:xfrm>
            <a:off x="1741182" y="2988713"/>
            <a:ext cx="6096000" cy="1077218"/>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en-US" sz="1600" b="1" i="1" u="none" strike="noStrike" kern="0" cap="none" spc="0" normalizeH="0" baseline="0" noProof="0" dirty="0">
                <a:ln>
                  <a:noFill/>
                </a:ln>
                <a:solidFill>
                  <a:schemeClr val="accent4">
                    <a:lumMod val="60000"/>
                    <a:lumOff val="40000"/>
                  </a:schemeClr>
                </a:solidFill>
                <a:effectLst/>
                <a:uLnTx/>
                <a:uFillTx/>
                <a:latin typeface="+mj-lt"/>
              </a:rPr>
              <a:t>Permitted uses of HOT funds related to arts &amp; cultural activity: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en-US" sz="1600" b="1" i="1" u="none" strike="noStrike" kern="0" cap="none" spc="0" normalizeH="0" baseline="0" noProof="0" dirty="0">
                <a:ln>
                  <a:noFill/>
                </a:ln>
                <a:solidFill>
                  <a:schemeClr val="accent4">
                    <a:lumMod val="60000"/>
                    <a:lumOff val="40000"/>
                  </a:schemeClr>
                </a:solidFill>
                <a:effectLst/>
                <a:uLnTx/>
                <a:uFillTx/>
                <a:latin typeface="+mj-lt"/>
              </a:rPr>
              <a:t>“The encouragement, promotion, and application of the arts….</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en-US" sz="1600" b="1" i="1" u="none" strike="noStrike" kern="0" cap="none" spc="0" normalizeH="0" baseline="0" noProof="0" dirty="0">
                <a:ln>
                  <a:noFill/>
                </a:ln>
                <a:solidFill>
                  <a:schemeClr val="accent4">
                    <a:lumMod val="60000"/>
                    <a:lumOff val="40000"/>
                  </a:schemeClr>
                </a:solidFill>
                <a:effectLst/>
                <a:uLnTx/>
                <a:uFillTx/>
                <a:latin typeface="+mj-lt"/>
              </a:rPr>
              <a:t>related to the presentation, performance, execution, and exhibition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en-US" sz="1600" b="1" i="1" u="none" strike="noStrike" kern="0" cap="none" spc="0" normalizeH="0" baseline="0" noProof="0" dirty="0">
                <a:ln>
                  <a:noFill/>
                </a:ln>
                <a:solidFill>
                  <a:schemeClr val="accent4">
                    <a:lumMod val="60000"/>
                    <a:lumOff val="40000"/>
                  </a:schemeClr>
                </a:solidFill>
                <a:effectLst/>
                <a:uLnTx/>
                <a:uFillTx/>
                <a:latin typeface="+mj-lt"/>
              </a:rPr>
              <a:t>of these major art forms.”</a:t>
            </a:r>
            <a:endParaRPr kumimoji="0" lang="en-US" sz="1600" b="1" i="0" u="none" strike="noStrike" kern="0" cap="none" spc="0" normalizeH="0" baseline="0" noProof="0" dirty="0">
              <a:ln>
                <a:noFill/>
              </a:ln>
              <a:solidFill>
                <a:schemeClr val="accent4">
                  <a:lumMod val="60000"/>
                  <a:lumOff val="40000"/>
                </a:schemeClr>
              </a:solidFill>
              <a:effectLst/>
              <a:uLnTx/>
              <a:uFillTx/>
              <a:latin typeface="+mj-lt"/>
            </a:endParaRPr>
          </a:p>
        </p:txBody>
      </p:sp>
      <p:pic>
        <p:nvPicPr>
          <p:cNvPr id="6" name="Picture 5">
            <a:extLst>
              <a:ext uri="{FF2B5EF4-FFF2-40B4-BE49-F238E27FC236}">
                <a16:creationId xmlns:a16="http://schemas.microsoft.com/office/drawing/2014/main" id="{DA6273AF-8C3C-47AD-A608-FAEE3DDE48B4}"/>
              </a:ext>
            </a:extLst>
          </p:cNvPr>
          <p:cNvPicPr>
            <a:picLocks noChangeAspect="1"/>
          </p:cNvPicPr>
          <p:nvPr/>
        </p:nvPicPr>
        <p:blipFill>
          <a:blip r:embed="rId2"/>
          <a:stretch>
            <a:fillRect/>
          </a:stretch>
        </p:blipFill>
        <p:spPr>
          <a:xfrm>
            <a:off x="7992285" y="2073115"/>
            <a:ext cx="3465871" cy="2286000"/>
          </a:xfrm>
          <a:prstGeom prst="rect">
            <a:avLst/>
          </a:prstGeom>
        </p:spPr>
      </p:pic>
      <p:sp>
        <p:nvSpPr>
          <p:cNvPr id="7" name="Rectangle 6">
            <a:extLst>
              <a:ext uri="{FF2B5EF4-FFF2-40B4-BE49-F238E27FC236}">
                <a16:creationId xmlns:a16="http://schemas.microsoft.com/office/drawing/2014/main" id="{6247DC38-C9B4-43E4-95FE-E0E2740C101E}"/>
              </a:ext>
            </a:extLst>
          </p:cNvPr>
          <p:cNvSpPr/>
          <p:nvPr/>
        </p:nvSpPr>
        <p:spPr>
          <a:xfrm>
            <a:off x="1414610" y="1350240"/>
            <a:ext cx="2164375" cy="276999"/>
          </a:xfrm>
          <a:prstGeom prst="rect">
            <a:avLst/>
          </a:prstGeom>
        </p:spPr>
        <p:txBody>
          <a:bodyPr wrap="none">
            <a:spAutoFit/>
          </a:bodyPr>
          <a:lstStyle/>
          <a:p>
            <a:pPr marL="342900" lvl="0" indent="-342900" eaLnBrk="0" fontAlgn="base" hangingPunct="0">
              <a:spcBef>
                <a:spcPct val="20000"/>
              </a:spcBef>
              <a:spcAft>
                <a:spcPct val="0"/>
              </a:spcAft>
              <a:buClr>
                <a:srgbClr val="009999"/>
              </a:buClr>
              <a:buSzPct val="70000"/>
            </a:pPr>
            <a:r>
              <a:rPr kumimoji="1" lang="en-US" altLang="en-US" sz="1200" u="none" strike="noStrike" kern="0" cap="none" spc="0" normalizeH="0" baseline="0" noProof="0" dirty="0">
                <a:ln>
                  <a:noFill/>
                </a:ln>
                <a:solidFill>
                  <a:schemeClr val="bg1"/>
                </a:solidFill>
                <a:effectLst/>
                <a:uLnTx/>
                <a:uFillTx/>
                <a:latin typeface="Arial"/>
              </a:rPr>
              <a:t>Texas Tax Code Section 351</a:t>
            </a:r>
          </a:p>
        </p:txBody>
      </p:sp>
      <p:sp>
        <p:nvSpPr>
          <p:cNvPr id="8" name="Rectangle 7">
            <a:extLst>
              <a:ext uri="{FF2B5EF4-FFF2-40B4-BE49-F238E27FC236}">
                <a16:creationId xmlns:a16="http://schemas.microsoft.com/office/drawing/2014/main" id="{7B2F9927-1E46-48B7-91B1-729509B1E823}"/>
              </a:ext>
            </a:extLst>
          </p:cNvPr>
          <p:cNvSpPr/>
          <p:nvPr/>
        </p:nvSpPr>
        <p:spPr>
          <a:xfrm>
            <a:off x="1501695" y="4723770"/>
            <a:ext cx="8925841" cy="1138773"/>
          </a:xfrm>
          <a:prstGeom prst="rect">
            <a:avLst/>
          </a:prstGeom>
        </p:spPr>
        <p:txBody>
          <a:bodyPr wrap="none">
            <a:spAutoFit/>
          </a:bodyPr>
          <a:lstStyle/>
          <a:p>
            <a:pPr marL="342900" lvl="0" indent="-342900" eaLnBrk="0" fontAlgn="base" hangingPunct="0">
              <a:spcBef>
                <a:spcPct val="20000"/>
              </a:spcBef>
              <a:spcAft>
                <a:spcPct val="0"/>
              </a:spcAft>
              <a:buClr>
                <a:srgbClr val="009999"/>
              </a:buClr>
              <a:buSzPct val="70000"/>
            </a:pPr>
            <a:r>
              <a:rPr kumimoji="1" lang="en-US" altLang="en-US" sz="2000" u="none" strike="noStrike" kern="0" cap="none" spc="0" normalizeH="0" baseline="0" noProof="0" dirty="0">
                <a:ln>
                  <a:noFill/>
                </a:ln>
                <a:solidFill>
                  <a:schemeClr val="bg1"/>
                </a:solidFill>
                <a:effectLst/>
                <a:uLnTx/>
                <a:uFillTx/>
              </a:rPr>
              <a:t>The tax code outlines that any (</a:t>
            </a:r>
            <a:r>
              <a:rPr kumimoji="1" lang="en-US" altLang="en-US" sz="2000" kern="0" dirty="0">
                <a:solidFill>
                  <a:schemeClr val="bg1"/>
                </a:solidFill>
              </a:rPr>
              <a:t>c</a:t>
            </a:r>
            <a:r>
              <a:rPr kumimoji="1" lang="en-US" altLang="en-US" sz="2000" u="none" strike="noStrike" kern="0" cap="none" spc="0" normalizeH="0" baseline="0" noProof="0" dirty="0" err="1">
                <a:ln>
                  <a:noFill/>
                </a:ln>
                <a:solidFill>
                  <a:schemeClr val="bg1"/>
                </a:solidFill>
                <a:effectLst/>
                <a:uLnTx/>
                <a:uFillTx/>
              </a:rPr>
              <a:t>urrent</a:t>
            </a:r>
            <a:r>
              <a:rPr kumimoji="1" lang="en-US" altLang="en-US" sz="2000" u="none" strike="noStrike" kern="0" cap="none" spc="0" normalizeH="0" baseline="0" noProof="0" dirty="0">
                <a:ln>
                  <a:noFill/>
                </a:ln>
                <a:solidFill>
                  <a:schemeClr val="bg1"/>
                </a:solidFill>
                <a:effectLst/>
                <a:uLnTx/>
                <a:uFillTx/>
              </a:rPr>
              <a:t>, active 501c3) non-profit organizations </a:t>
            </a:r>
          </a:p>
          <a:p>
            <a:pPr marL="342900" lvl="0" indent="-342900" eaLnBrk="0" fontAlgn="base" hangingPunct="0">
              <a:spcBef>
                <a:spcPct val="20000"/>
              </a:spcBef>
              <a:spcAft>
                <a:spcPct val="0"/>
              </a:spcAft>
              <a:buClr>
                <a:srgbClr val="009999"/>
              </a:buClr>
              <a:buSzPct val="70000"/>
            </a:pPr>
            <a:r>
              <a:rPr kumimoji="1" lang="en-US" altLang="en-US" sz="2000" u="none" strike="noStrike" kern="0" cap="none" spc="0" normalizeH="0" baseline="0" noProof="0" dirty="0">
                <a:ln>
                  <a:noFill/>
                </a:ln>
                <a:solidFill>
                  <a:schemeClr val="bg1"/>
                </a:solidFill>
                <a:effectLst/>
                <a:uLnTx/>
                <a:uFillTx/>
              </a:rPr>
              <a:t>that promote art and cultural activities (events and projects), including gastronomy </a:t>
            </a:r>
          </a:p>
          <a:p>
            <a:pPr marL="342900" lvl="0" indent="-342900" eaLnBrk="0" fontAlgn="base" hangingPunct="0">
              <a:spcBef>
                <a:spcPct val="20000"/>
              </a:spcBef>
              <a:spcAft>
                <a:spcPct val="0"/>
              </a:spcAft>
              <a:buClr>
                <a:srgbClr val="009999"/>
              </a:buClr>
              <a:buSzPct val="70000"/>
            </a:pPr>
            <a:r>
              <a:rPr kumimoji="1" lang="en-US" altLang="en-US" sz="2000" u="none" strike="noStrike" kern="0" cap="none" spc="0" normalizeH="0" baseline="0" noProof="0" dirty="0">
                <a:ln>
                  <a:noFill/>
                </a:ln>
                <a:solidFill>
                  <a:schemeClr val="bg1"/>
                </a:solidFill>
                <a:effectLst/>
                <a:uLnTx/>
                <a:uFillTx/>
              </a:rPr>
              <a:t>are eligible to submit to the grant. </a:t>
            </a:r>
          </a:p>
        </p:txBody>
      </p:sp>
    </p:spTree>
    <p:extLst>
      <p:ext uri="{BB962C8B-B14F-4D97-AF65-F5344CB8AC3E}">
        <p14:creationId xmlns:p14="http://schemas.microsoft.com/office/powerpoint/2010/main" val="3633603394"/>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67C1FF59-D513-44B3-B52B-74899C3FD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851" y="643466"/>
            <a:ext cx="5670297" cy="5571067"/>
          </a:xfrm>
          <a:prstGeom prst="rect">
            <a:avLst/>
          </a:prstGeom>
        </p:spPr>
      </p:pic>
    </p:spTree>
    <p:extLst>
      <p:ext uri="{BB962C8B-B14F-4D97-AF65-F5344CB8AC3E}">
        <p14:creationId xmlns:p14="http://schemas.microsoft.com/office/powerpoint/2010/main" val="2596374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803AC21E-05FD-4D33-AB8F-8B4EECACB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436" y="553453"/>
            <a:ext cx="7859127" cy="5382126"/>
          </a:xfrm>
          <a:prstGeom prst="rect">
            <a:avLst/>
          </a:prstGeom>
        </p:spPr>
      </p:pic>
    </p:spTree>
    <p:extLst>
      <p:ext uri="{BB962C8B-B14F-4D97-AF65-F5344CB8AC3E}">
        <p14:creationId xmlns:p14="http://schemas.microsoft.com/office/powerpoint/2010/main" val="3619396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D14C39A9-D913-46BC-B29B-699194B51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714" y="867638"/>
            <a:ext cx="8765507" cy="4816030"/>
          </a:xfrm>
          <a:prstGeom prst="rect">
            <a:avLst/>
          </a:prstGeom>
        </p:spPr>
      </p:pic>
    </p:spTree>
    <p:extLst>
      <p:ext uri="{BB962C8B-B14F-4D97-AF65-F5344CB8AC3E}">
        <p14:creationId xmlns:p14="http://schemas.microsoft.com/office/powerpoint/2010/main" val="3231593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creenshot&#10;&#10;Description generated with very high confidence">
            <a:extLst>
              <a:ext uri="{FF2B5EF4-FFF2-40B4-BE49-F238E27FC236}">
                <a16:creationId xmlns:a16="http://schemas.microsoft.com/office/drawing/2014/main" id="{EF3D4144-3E99-460C-8973-B1FDB515A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691" y="282463"/>
            <a:ext cx="7664617" cy="6076728"/>
          </a:xfrm>
          <a:prstGeom prst="rect">
            <a:avLst/>
          </a:prstGeom>
        </p:spPr>
      </p:pic>
    </p:spTree>
    <p:extLst>
      <p:ext uri="{BB962C8B-B14F-4D97-AF65-F5344CB8AC3E}">
        <p14:creationId xmlns:p14="http://schemas.microsoft.com/office/powerpoint/2010/main" val="3110462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05862E-C1D0-43FB-B373-CE36F8801589}"/>
              </a:ext>
            </a:extLst>
          </p:cNvPr>
          <p:cNvPicPr>
            <a:picLocks noChangeAspect="1"/>
          </p:cNvPicPr>
          <p:nvPr/>
        </p:nvPicPr>
        <p:blipFill>
          <a:blip r:embed="rId2"/>
          <a:stretch>
            <a:fillRect/>
          </a:stretch>
        </p:blipFill>
        <p:spPr>
          <a:xfrm>
            <a:off x="999111" y="1848256"/>
            <a:ext cx="10451072" cy="3249038"/>
          </a:xfrm>
          <a:prstGeom prst="rect">
            <a:avLst/>
          </a:prstGeom>
        </p:spPr>
      </p:pic>
    </p:spTree>
    <p:extLst>
      <p:ext uri="{BB962C8B-B14F-4D97-AF65-F5344CB8AC3E}">
        <p14:creationId xmlns:p14="http://schemas.microsoft.com/office/powerpoint/2010/main" val="2508256259"/>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2D8F4C-E36F-4740-B566-4D8CED4B2B9D}"/>
              </a:ext>
            </a:extLst>
          </p:cNvPr>
          <p:cNvSpPr/>
          <p:nvPr/>
        </p:nvSpPr>
        <p:spPr>
          <a:xfrm>
            <a:off x="479833" y="1744442"/>
            <a:ext cx="6096000" cy="806375"/>
          </a:xfrm>
          <a:prstGeom prst="rect">
            <a:avLst/>
          </a:prstGeom>
        </p:spPr>
        <p:txBody>
          <a:bodyPr>
            <a:spAutoFit/>
          </a:bodyPr>
          <a:lstStyle/>
          <a:p>
            <a:pPr marL="342900" lvl="0" indent="-342900" eaLnBrk="0" fontAlgn="base" hangingPunct="0">
              <a:spcBef>
                <a:spcPct val="20000"/>
              </a:spcBef>
              <a:spcAft>
                <a:spcPct val="0"/>
              </a:spcAft>
              <a:buSzPct val="100000"/>
              <a:buFont typeface="Arial" panose="020B0604020202020204" pitchFamily="34" charset="0"/>
              <a:buChar char="•"/>
            </a:pPr>
            <a:r>
              <a:rPr kumimoji="1" lang="en-US" altLang="en-US" sz="3200" b="1" u="none" strike="noStrike" kern="0" cap="none" spc="0" normalizeH="0" baseline="0" noProof="0" dirty="0">
                <a:ln>
                  <a:noFill/>
                </a:ln>
                <a:solidFill>
                  <a:schemeClr val="tx1">
                    <a:lumMod val="50000"/>
                    <a:lumOff val="50000"/>
                  </a:schemeClr>
                </a:solidFill>
                <a:effectLst/>
                <a:uLnTx/>
                <a:uFillTx/>
                <a:latin typeface="+mj-lt"/>
              </a:rPr>
              <a:t>Marketing and promotion </a:t>
            </a:r>
            <a:r>
              <a:rPr kumimoji="1" lang="en-US" altLang="en-US" sz="2400" b="0" u="none" strike="noStrike" kern="0" cap="none" spc="0" normalizeH="0" baseline="0" noProof="0" dirty="0">
                <a:ln>
                  <a:noFill/>
                </a:ln>
                <a:solidFill>
                  <a:schemeClr val="tx1">
                    <a:lumMod val="50000"/>
                    <a:lumOff val="50000"/>
                  </a:schemeClr>
                </a:solidFill>
                <a:effectLst/>
                <a:uLnTx/>
                <a:uFillTx/>
                <a:latin typeface="+mj-lt"/>
              </a:rPr>
              <a:t>	</a:t>
            </a:r>
          </a:p>
          <a:p>
            <a:pPr marL="342900" lvl="0" indent="-342900" eaLnBrk="0" fontAlgn="base" hangingPunct="0">
              <a:spcBef>
                <a:spcPct val="20000"/>
              </a:spcBef>
              <a:spcAft>
                <a:spcPct val="0"/>
              </a:spcAft>
              <a:buClr>
                <a:srgbClr val="009999"/>
              </a:buClr>
              <a:buSzPct val="70000"/>
            </a:pPr>
            <a:endParaRPr kumimoji="1" lang="en-US" altLang="en-US" sz="1200" b="0" u="none" strike="noStrike" kern="0" cap="none" spc="0" normalizeH="0" baseline="0" noProof="0" dirty="0">
              <a:ln>
                <a:noFill/>
              </a:ln>
              <a:solidFill>
                <a:schemeClr val="tx1">
                  <a:lumMod val="50000"/>
                  <a:lumOff val="50000"/>
                </a:schemeClr>
              </a:solidFill>
              <a:effectLst/>
              <a:uLnTx/>
              <a:uFillTx/>
              <a:latin typeface="+mj-lt"/>
            </a:endParaRPr>
          </a:p>
        </p:txBody>
      </p:sp>
      <p:sp>
        <p:nvSpPr>
          <p:cNvPr id="3" name="Rectangle 2">
            <a:extLst>
              <a:ext uri="{FF2B5EF4-FFF2-40B4-BE49-F238E27FC236}">
                <a16:creationId xmlns:a16="http://schemas.microsoft.com/office/drawing/2014/main" id="{5E8A8937-F512-4F50-881C-A0DA700CFF02}"/>
              </a:ext>
            </a:extLst>
          </p:cNvPr>
          <p:cNvSpPr/>
          <p:nvPr/>
        </p:nvSpPr>
        <p:spPr>
          <a:xfrm>
            <a:off x="479833" y="3691250"/>
            <a:ext cx="6096000" cy="1298817"/>
          </a:xfrm>
          <a:prstGeom prst="rect">
            <a:avLst/>
          </a:prstGeom>
        </p:spPr>
        <p:txBody>
          <a:bodyPr>
            <a:spAutoFit/>
          </a:bodyPr>
          <a:lstStyle/>
          <a:p>
            <a:pPr marL="342900" lvl="0" indent="-342900" eaLnBrk="0" fontAlgn="base" hangingPunct="0">
              <a:spcBef>
                <a:spcPct val="20000"/>
              </a:spcBef>
              <a:spcAft>
                <a:spcPct val="0"/>
              </a:spcAft>
              <a:buSzPct val="100000"/>
              <a:buFont typeface="Arial" panose="020B0604020202020204" pitchFamily="34" charset="0"/>
              <a:buChar char="•"/>
            </a:pPr>
            <a:r>
              <a:rPr kumimoji="1" lang="en-US" altLang="en-US" sz="3200" b="1" u="none" strike="noStrike" kern="0" cap="none" spc="0" normalizeH="0" baseline="0" noProof="0" dirty="0">
                <a:ln>
                  <a:noFill/>
                </a:ln>
                <a:solidFill>
                  <a:schemeClr val="tx1">
                    <a:lumMod val="50000"/>
                    <a:lumOff val="50000"/>
                  </a:schemeClr>
                </a:solidFill>
                <a:effectLst/>
                <a:uLnTx/>
                <a:uFillTx/>
                <a:latin typeface="+mj-lt"/>
              </a:rPr>
              <a:t>Production or exhibition related costs </a:t>
            </a:r>
            <a:r>
              <a:rPr kumimoji="1" lang="en-US" altLang="en-US" sz="2800" b="1" u="none" strike="noStrike" kern="0" cap="none" spc="0" normalizeH="0" baseline="0" noProof="0" dirty="0">
                <a:ln>
                  <a:noFill/>
                </a:ln>
                <a:solidFill>
                  <a:schemeClr val="tx1">
                    <a:lumMod val="50000"/>
                    <a:lumOff val="50000"/>
                  </a:schemeClr>
                </a:solidFill>
                <a:effectLst/>
                <a:uLnTx/>
                <a:uFillTx/>
                <a:latin typeface="+mj-lt"/>
              </a:rPr>
              <a:t>	</a:t>
            </a:r>
          </a:p>
          <a:p>
            <a:pPr marL="342900" lvl="0" indent="-342900" eaLnBrk="0" fontAlgn="base" hangingPunct="0">
              <a:spcBef>
                <a:spcPct val="20000"/>
              </a:spcBef>
              <a:spcAft>
                <a:spcPct val="0"/>
              </a:spcAft>
              <a:buClr>
                <a:srgbClr val="009999"/>
              </a:buClr>
              <a:buSzPct val="70000"/>
            </a:pPr>
            <a:endParaRPr kumimoji="1" lang="en-US" altLang="en-US" sz="1200" b="0" u="none" strike="noStrike" kern="0" cap="none" spc="0" normalizeH="0" baseline="0" noProof="0" dirty="0">
              <a:ln>
                <a:noFill/>
              </a:ln>
              <a:solidFill>
                <a:schemeClr val="tx1">
                  <a:lumMod val="50000"/>
                  <a:lumOff val="50000"/>
                </a:schemeClr>
              </a:solidFill>
              <a:effectLst/>
              <a:uLnTx/>
              <a:uFillTx/>
              <a:latin typeface="+mj-lt"/>
            </a:endParaRPr>
          </a:p>
        </p:txBody>
      </p:sp>
      <p:sp>
        <p:nvSpPr>
          <p:cNvPr id="4" name="Rectangle 3">
            <a:extLst>
              <a:ext uri="{FF2B5EF4-FFF2-40B4-BE49-F238E27FC236}">
                <a16:creationId xmlns:a16="http://schemas.microsoft.com/office/drawing/2014/main" id="{9E177DDF-CA97-4938-8DA8-3435B8FD7762}"/>
              </a:ext>
            </a:extLst>
          </p:cNvPr>
          <p:cNvSpPr/>
          <p:nvPr/>
        </p:nvSpPr>
        <p:spPr>
          <a:xfrm>
            <a:off x="479833" y="2717846"/>
            <a:ext cx="6096000" cy="806375"/>
          </a:xfrm>
          <a:prstGeom prst="rect">
            <a:avLst/>
          </a:prstGeom>
        </p:spPr>
        <p:txBody>
          <a:bodyPr>
            <a:spAutoFit/>
          </a:bodyPr>
          <a:lstStyle/>
          <a:p>
            <a:pPr marL="342900" lvl="0" indent="-342900" eaLnBrk="0" fontAlgn="base" hangingPunct="0">
              <a:spcBef>
                <a:spcPct val="20000"/>
              </a:spcBef>
              <a:spcAft>
                <a:spcPct val="0"/>
              </a:spcAft>
              <a:buSzPct val="100000"/>
              <a:buFont typeface="Arial" panose="020B0604020202020204" pitchFamily="34" charset="0"/>
              <a:buChar char="•"/>
            </a:pPr>
            <a:r>
              <a:rPr kumimoji="1" lang="en-US" altLang="en-US" sz="3200" b="1" u="none" strike="noStrike" kern="0" cap="none" spc="0" normalizeH="0" baseline="0" noProof="0" dirty="0">
                <a:ln>
                  <a:noFill/>
                </a:ln>
                <a:solidFill>
                  <a:schemeClr val="tx1">
                    <a:lumMod val="50000"/>
                    <a:lumOff val="50000"/>
                  </a:schemeClr>
                </a:solidFill>
                <a:effectLst/>
                <a:uLnTx/>
                <a:uFillTx/>
                <a:latin typeface="+mj-lt"/>
              </a:rPr>
              <a:t>Payments to artist </a:t>
            </a:r>
          </a:p>
          <a:p>
            <a:pPr marL="342900" lvl="0" indent="-342900" eaLnBrk="0" fontAlgn="base" hangingPunct="0">
              <a:spcBef>
                <a:spcPct val="20000"/>
              </a:spcBef>
              <a:spcAft>
                <a:spcPct val="0"/>
              </a:spcAft>
              <a:buClr>
                <a:srgbClr val="009999"/>
              </a:buClr>
              <a:buSzPct val="70000"/>
            </a:pPr>
            <a:endParaRPr kumimoji="1" lang="en-US" altLang="en-US" sz="1200" b="0" u="none" strike="noStrike" kern="0" cap="none" spc="0" normalizeH="0" baseline="0" noProof="0" dirty="0">
              <a:ln>
                <a:noFill/>
              </a:ln>
              <a:solidFill>
                <a:schemeClr val="tx1">
                  <a:lumMod val="50000"/>
                  <a:lumOff val="50000"/>
                </a:schemeClr>
              </a:solidFill>
              <a:effectLst/>
              <a:uLnTx/>
              <a:uFillTx/>
              <a:latin typeface="+mj-lt"/>
            </a:endParaRPr>
          </a:p>
        </p:txBody>
      </p:sp>
      <p:sp>
        <p:nvSpPr>
          <p:cNvPr id="5" name="Rectangle 4">
            <a:extLst>
              <a:ext uri="{FF2B5EF4-FFF2-40B4-BE49-F238E27FC236}">
                <a16:creationId xmlns:a16="http://schemas.microsoft.com/office/drawing/2014/main" id="{072F3246-1740-4123-8001-418680B4B3CA}"/>
              </a:ext>
            </a:extLst>
          </p:cNvPr>
          <p:cNvSpPr/>
          <p:nvPr/>
        </p:nvSpPr>
        <p:spPr>
          <a:xfrm>
            <a:off x="6991469" y="1734933"/>
            <a:ext cx="6096000" cy="806375"/>
          </a:xfrm>
          <a:prstGeom prst="rect">
            <a:avLst/>
          </a:prstGeom>
        </p:spPr>
        <p:txBody>
          <a:bodyPr>
            <a:spAutoFit/>
          </a:bodyPr>
          <a:lstStyle/>
          <a:p>
            <a:pPr marL="342900" lvl="0" indent="-342900" eaLnBrk="0" fontAlgn="base" hangingPunct="0">
              <a:spcBef>
                <a:spcPct val="20000"/>
              </a:spcBef>
              <a:spcAft>
                <a:spcPct val="0"/>
              </a:spcAft>
              <a:buSzPct val="100000"/>
              <a:buFont typeface="Arial" panose="020B0604020202020204" pitchFamily="34" charset="0"/>
              <a:buChar char="•"/>
            </a:pPr>
            <a:r>
              <a:rPr kumimoji="1" lang="en-US" altLang="en-US" sz="3200" b="1" u="none" strike="noStrike" kern="0" cap="none" spc="0" normalizeH="0" baseline="0" noProof="0" dirty="0">
                <a:ln>
                  <a:noFill/>
                </a:ln>
                <a:solidFill>
                  <a:schemeClr val="tx1">
                    <a:lumMod val="50000"/>
                    <a:lumOff val="50000"/>
                  </a:schemeClr>
                </a:solidFill>
                <a:effectLst/>
                <a:uLnTx/>
                <a:uFillTx/>
                <a:latin typeface="+mj-lt"/>
              </a:rPr>
              <a:t>Artist related costs </a:t>
            </a:r>
            <a:r>
              <a:rPr kumimoji="1" lang="en-US" altLang="en-US" sz="2400" b="0" u="none" strike="noStrike" kern="0" cap="none" spc="0" normalizeH="0" baseline="0" noProof="0" dirty="0">
                <a:ln>
                  <a:noFill/>
                </a:ln>
                <a:solidFill>
                  <a:schemeClr val="tx1">
                    <a:lumMod val="50000"/>
                    <a:lumOff val="50000"/>
                  </a:schemeClr>
                </a:solidFill>
                <a:effectLst/>
                <a:uLnTx/>
                <a:uFillTx/>
                <a:latin typeface="+mj-lt"/>
              </a:rPr>
              <a:t>	</a:t>
            </a:r>
          </a:p>
          <a:p>
            <a:pPr marL="342900" lvl="0" indent="-342900" eaLnBrk="0" fontAlgn="base" hangingPunct="0">
              <a:spcBef>
                <a:spcPct val="20000"/>
              </a:spcBef>
              <a:spcAft>
                <a:spcPct val="0"/>
              </a:spcAft>
              <a:buClr>
                <a:srgbClr val="009999"/>
              </a:buClr>
              <a:buSzPct val="70000"/>
            </a:pPr>
            <a:endParaRPr kumimoji="1" lang="en-US" altLang="en-US" sz="1200" b="0" u="none" strike="noStrike" kern="0" cap="none" spc="0" normalizeH="0" baseline="0" noProof="0" dirty="0">
              <a:ln>
                <a:noFill/>
              </a:ln>
              <a:solidFill>
                <a:schemeClr val="tx1">
                  <a:lumMod val="50000"/>
                  <a:lumOff val="50000"/>
                </a:schemeClr>
              </a:solidFill>
              <a:effectLst/>
              <a:uLnTx/>
              <a:uFillTx/>
              <a:latin typeface="+mj-lt"/>
            </a:endParaRPr>
          </a:p>
        </p:txBody>
      </p:sp>
      <p:sp>
        <p:nvSpPr>
          <p:cNvPr id="6" name="Rectangle 5">
            <a:extLst>
              <a:ext uri="{FF2B5EF4-FFF2-40B4-BE49-F238E27FC236}">
                <a16:creationId xmlns:a16="http://schemas.microsoft.com/office/drawing/2014/main" id="{06EB7C93-72BD-447E-A132-8914742F2540}"/>
              </a:ext>
            </a:extLst>
          </p:cNvPr>
          <p:cNvSpPr/>
          <p:nvPr/>
        </p:nvSpPr>
        <p:spPr>
          <a:xfrm>
            <a:off x="479833" y="4990067"/>
            <a:ext cx="6096000" cy="1397306"/>
          </a:xfrm>
          <a:prstGeom prst="rect">
            <a:avLst/>
          </a:prstGeom>
        </p:spPr>
        <p:txBody>
          <a:bodyPr>
            <a:spAutoFit/>
          </a:bodyPr>
          <a:lstStyle/>
          <a:p>
            <a:pPr marL="342900" lvl="0" indent="-342900" eaLnBrk="0" fontAlgn="base" hangingPunct="0">
              <a:spcBef>
                <a:spcPct val="20000"/>
              </a:spcBef>
              <a:spcAft>
                <a:spcPct val="0"/>
              </a:spcAft>
              <a:buSzPct val="100000"/>
              <a:buFont typeface="Arial" panose="020B0604020202020204" pitchFamily="34" charset="0"/>
              <a:buChar char="•"/>
            </a:pPr>
            <a:r>
              <a:rPr kumimoji="1" lang="en-US" altLang="en-US" sz="3200" b="1" kern="0" dirty="0">
                <a:solidFill>
                  <a:schemeClr val="tx1">
                    <a:lumMod val="50000"/>
                    <a:lumOff val="50000"/>
                  </a:schemeClr>
                </a:solidFill>
                <a:latin typeface="+mj-lt"/>
              </a:rPr>
              <a:t>D</a:t>
            </a:r>
            <a:r>
              <a:rPr kumimoji="1" lang="en-US" altLang="en-US" sz="3200" b="1" u="none" strike="noStrike" kern="0" cap="none" spc="0" normalizeH="0" baseline="0" noProof="0" dirty="0" err="1">
                <a:ln>
                  <a:noFill/>
                </a:ln>
                <a:solidFill>
                  <a:schemeClr val="tx1">
                    <a:lumMod val="50000"/>
                    <a:lumOff val="50000"/>
                  </a:schemeClr>
                </a:solidFill>
                <a:effectLst/>
                <a:uLnTx/>
                <a:uFillTx/>
                <a:latin typeface="+mj-lt"/>
              </a:rPr>
              <a:t>irect</a:t>
            </a:r>
            <a:r>
              <a:rPr kumimoji="1" lang="en-US" altLang="en-US" sz="3200" b="1" u="none" strike="noStrike" kern="0" cap="none" spc="0" normalizeH="0" baseline="0" noProof="0" dirty="0">
                <a:ln>
                  <a:noFill/>
                </a:ln>
                <a:solidFill>
                  <a:schemeClr val="tx1">
                    <a:lumMod val="50000"/>
                    <a:lumOff val="50000"/>
                  </a:schemeClr>
                </a:solidFill>
                <a:effectLst/>
                <a:uLnTx/>
                <a:uFillTx/>
                <a:latin typeface="+mj-lt"/>
              </a:rPr>
              <a:t> costs specific </a:t>
            </a:r>
          </a:p>
          <a:p>
            <a:pPr lvl="0" eaLnBrk="0" fontAlgn="base" hangingPunct="0">
              <a:spcBef>
                <a:spcPct val="20000"/>
              </a:spcBef>
              <a:spcAft>
                <a:spcPct val="0"/>
              </a:spcAft>
              <a:buSzPct val="100000"/>
            </a:pPr>
            <a:r>
              <a:rPr kumimoji="1" lang="en-US" altLang="en-US" sz="3200" b="1" kern="0" dirty="0">
                <a:solidFill>
                  <a:schemeClr val="tx1">
                    <a:lumMod val="50000"/>
                    <a:lumOff val="50000"/>
                  </a:schemeClr>
                </a:solidFill>
                <a:latin typeface="+mj-lt"/>
              </a:rPr>
              <a:t>    </a:t>
            </a:r>
            <a:r>
              <a:rPr kumimoji="1" lang="en-US" altLang="en-US" sz="3200" b="1" u="none" strike="noStrike" kern="0" cap="none" spc="0" normalizeH="0" baseline="0" noProof="0" dirty="0">
                <a:ln>
                  <a:noFill/>
                </a:ln>
                <a:solidFill>
                  <a:schemeClr val="tx1">
                    <a:lumMod val="50000"/>
                    <a:lumOff val="50000"/>
                  </a:schemeClr>
                </a:solidFill>
                <a:effectLst/>
                <a:uLnTx/>
                <a:uFillTx/>
                <a:latin typeface="+mj-lt"/>
              </a:rPr>
              <a:t>to the project</a:t>
            </a:r>
          </a:p>
          <a:p>
            <a:pPr marL="342900" lvl="0" indent="-342900" eaLnBrk="0" fontAlgn="base" hangingPunct="0">
              <a:spcBef>
                <a:spcPct val="20000"/>
              </a:spcBef>
              <a:spcAft>
                <a:spcPct val="0"/>
              </a:spcAft>
              <a:buClr>
                <a:srgbClr val="009999"/>
              </a:buClr>
              <a:buSzPct val="70000"/>
            </a:pPr>
            <a:endParaRPr kumimoji="1" lang="en-US" altLang="en-US" sz="1200" b="0" u="none" strike="noStrike" kern="0" cap="none" spc="0" normalizeH="0" baseline="0" noProof="0" dirty="0">
              <a:ln>
                <a:noFill/>
              </a:ln>
              <a:solidFill>
                <a:schemeClr val="tx1">
                  <a:lumMod val="50000"/>
                  <a:lumOff val="50000"/>
                </a:schemeClr>
              </a:solidFill>
              <a:effectLst/>
              <a:uLnTx/>
              <a:uFillTx/>
              <a:latin typeface="+mj-lt"/>
            </a:endParaRPr>
          </a:p>
        </p:txBody>
      </p:sp>
      <p:pic>
        <p:nvPicPr>
          <p:cNvPr id="9" name="Picture 8">
            <a:extLst>
              <a:ext uri="{FF2B5EF4-FFF2-40B4-BE49-F238E27FC236}">
                <a16:creationId xmlns:a16="http://schemas.microsoft.com/office/drawing/2014/main" id="{67594854-3CD2-4EB4-A8D2-71FF0A55F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237" y="-2129634"/>
            <a:ext cx="6210986" cy="2070328"/>
          </a:xfrm>
          <a:prstGeom prst="rect">
            <a:avLst/>
          </a:prstGeom>
        </p:spPr>
      </p:pic>
      <p:sp>
        <p:nvSpPr>
          <p:cNvPr id="7" name="Rectangle 6">
            <a:extLst>
              <a:ext uri="{FF2B5EF4-FFF2-40B4-BE49-F238E27FC236}">
                <a16:creationId xmlns:a16="http://schemas.microsoft.com/office/drawing/2014/main" id="{CC63B1EF-6132-4FEF-B9DC-9CAA035E5004}"/>
              </a:ext>
            </a:extLst>
          </p:cNvPr>
          <p:cNvSpPr/>
          <p:nvPr/>
        </p:nvSpPr>
        <p:spPr>
          <a:xfrm>
            <a:off x="479833" y="312522"/>
            <a:ext cx="12734278"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en-US" sz="7200" b="0" strike="noStrike" kern="0" cap="none" spc="0" normalizeH="0" baseline="0" noProof="0" dirty="0">
                <a:ln>
                  <a:noFill/>
                </a:ln>
                <a:solidFill>
                  <a:srgbClr val="8CC742"/>
                </a:solidFill>
                <a:effectLst/>
                <a:uLnTx/>
                <a:uFillTx/>
              </a:rPr>
              <a:t>FUNDS MAY BE USED FOR:</a:t>
            </a:r>
            <a:endParaRPr kumimoji="0" lang="en-US" sz="7200" b="0" strike="noStrike" kern="0" cap="none" spc="0" normalizeH="0" baseline="0" noProof="0" dirty="0">
              <a:ln>
                <a:noFill/>
              </a:ln>
              <a:solidFill>
                <a:srgbClr val="8CC742"/>
              </a:solidFill>
              <a:effectLst/>
              <a:uLnTx/>
              <a:uFillTx/>
            </a:endParaRPr>
          </a:p>
        </p:txBody>
      </p:sp>
      <p:pic>
        <p:nvPicPr>
          <p:cNvPr id="8" name="Picture 7">
            <a:extLst>
              <a:ext uri="{FF2B5EF4-FFF2-40B4-BE49-F238E27FC236}">
                <a16:creationId xmlns:a16="http://schemas.microsoft.com/office/drawing/2014/main" id="{F0659A2E-BBC0-4FA9-BA32-40656FE743F4}"/>
              </a:ext>
            </a:extLst>
          </p:cNvPr>
          <p:cNvPicPr>
            <a:picLocks noChangeAspect="1"/>
          </p:cNvPicPr>
          <p:nvPr/>
        </p:nvPicPr>
        <p:blipFill>
          <a:blip r:embed="rId3"/>
          <a:stretch>
            <a:fillRect/>
          </a:stretch>
        </p:blipFill>
        <p:spPr>
          <a:xfrm>
            <a:off x="6846972" y="3121033"/>
            <a:ext cx="4401693" cy="3017782"/>
          </a:xfrm>
          <a:prstGeom prst="rect">
            <a:avLst/>
          </a:prstGeom>
        </p:spPr>
      </p:pic>
    </p:spTree>
    <p:extLst>
      <p:ext uri="{BB962C8B-B14F-4D97-AF65-F5344CB8AC3E}">
        <p14:creationId xmlns:p14="http://schemas.microsoft.com/office/powerpoint/2010/main" val="7145837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63B1EF-6132-4FEF-B9DC-9CAA035E5004}"/>
              </a:ext>
            </a:extLst>
          </p:cNvPr>
          <p:cNvSpPr/>
          <p:nvPr/>
        </p:nvSpPr>
        <p:spPr>
          <a:xfrm>
            <a:off x="477417" y="420079"/>
            <a:ext cx="12715160" cy="110799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en-US" sz="6600" b="0" strike="noStrike" kern="0" cap="none" spc="0" normalizeH="0" baseline="0" noProof="0" dirty="0">
                <a:ln>
                  <a:noFill/>
                </a:ln>
                <a:solidFill>
                  <a:srgbClr val="C80000"/>
                </a:solidFill>
                <a:effectLst/>
                <a:uLnTx/>
                <a:uFillTx/>
              </a:rPr>
              <a:t>FUNDS MAY </a:t>
            </a:r>
            <a:r>
              <a:rPr kumimoji="1" lang="en-US" altLang="en-US" sz="6600" b="1" strike="noStrike" kern="0" cap="none" spc="0" normalizeH="0" baseline="0" noProof="0" dirty="0">
                <a:ln>
                  <a:noFill/>
                </a:ln>
                <a:solidFill>
                  <a:schemeClr val="tx1">
                    <a:lumMod val="75000"/>
                    <a:lumOff val="25000"/>
                  </a:schemeClr>
                </a:solidFill>
                <a:effectLst/>
                <a:uLnTx/>
                <a:uFillTx/>
              </a:rPr>
              <a:t>NOT</a:t>
            </a:r>
            <a:r>
              <a:rPr kumimoji="1" lang="en-US" altLang="en-US" sz="6600" b="1" strike="noStrike" kern="0" cap="none" spc="0" normalizeH="0" baseline="0" noProof="0" dirty="0">
                <a:ln>
                  <a:noFill/>
                </a:ln>
                <a:solidFill>
                  <a:srgbClr val="C80000"/>
                </a:solidFill>
                <a:effectLst/>
                <a:uLnTx/>
                <a:uFillTx/>
              </a:rPr>
              <a:t> </a:t>
            </a:r>
            <a:r>
              <a:rPr kumimoji="1" lang="en-US" altLang="en-US" sz="6600" b="0" strike="noStrike" kern="0" cap="none" spc="0" normalizeH="0" baseline="0" noProof="0" dirty="0">
                <a:ln>
                  <a:noFill/>
                </a:ln>
                <a:solidFill>
                  <a:srgbClr val="C80000"/>
                </a:solidFill>
                <a:effectLst/>
                <a:uLnTx/>
                <a:uFillTx/>
              </a:rPr>
              <a:t>BE USED FOR:</a:t>
            </a:r>
            <a:endParaRPr kumimoji="0" lang="en-US" sz="6600" b="0" strike="noStrike" kern="0" cap="none" spc="0" normalizeH="0" baseline="0" noProof="0" dirty="0">
              <a:ln>
                <a:noFill/>
              </a:ln>
              <a:solidFill>
                <a:srgbClr val="C80000"/>
              </a:solidFill>
              <a:effectLst/>
              <a:uLnTx/>
              <a:uFillTx/>
            </a:endParaRPr>
          </a:p>
        </p:txBody>
      </p:sp>
      <p:sp>
        <p:nvSpPr>
          <p:cNvPr id="10" name="Rectangle 9">
            <a:extLst>
              <a:ext uri="{FF2B5EF4-FFF2-40B4-BE49-F238E27FC236}">
                <a16:creationId xmlns:a16="http://schemas.microsoft.com/office/drawing/2014/main" id="{98225B37-B5CE-48E7-B840-1D4176AF2CEC}"/>
              </a:ext>
            </a:extLst>
          </p:cNvPr>
          <p:cNvSpPr/>
          <p:nvPr/>
        </p:nvSpPr>
        <p:spPr>
          <a:xfrm>
            <a:off x="477417" y="2235499"/>
            <a:ext cx="6377060" cy="461665"/>
          </a:xfrm>
          <a:prstGeom prst="rect">
            <a:avLst/>
          </a:prstGeom>
        </p:spPr>
        <p:txBody>
          <a:bodyPr wrap="square">
            <a:spAutoFit/>
          </a:bodyPr>
          <a:lstStyle/>
          <a:p>
            <a:pPr marL="342900" lvl="0" indent="-342900" eaLnBrk="0" fontAlgn="base" hangingPunct="0">
              <a:spcBef>
                <a:spcPct val="20000"/>
              </a:spcBef>
              <a:spcAft>
                <a:spcPct val="0"/>
              </a:spcAft>
              <a:buSzPct val="100000"/>
              <a:buFont typeface="Arial" panose="020B0604020202020204" pitchFamily="34" charset="0"/>
              <a:buChar char="•"/>
              <a:defRPr/>
            </a:pPr>
            <a:r>
              <a:rPr kumimoji="1" lang="en-US" altLang="en-US" sz="2400" b="1" kern="0" dirty="0">
                <a:solidFill>
                  <a:schemeClr val="bg2">
                    <a:lumMod val="50000"/>
                  </a:schemeClr>
                </a:solidFill>
              </a:rPr>
              <a:t>Staff travel, conferences or membership dues</a:t>
            </a:r>
          </a:p>
        </p:txBody>
      </p:sp>
      <p:sp>
        <p:nvSpPr>
          <p:cNvPr id="11" name="Rectangle 10">
            <a:extLst>
              <a:ext uri="{FF2B5EF4-FFF2-40B4-BE49-F238E27FC236}">
                <a16:creationId xmlns:a16="http://schemas.microsoft.com/office/drawing/2014/main" id="{4DDABF18-35E5-4F7D-A2ED-D4A841A45828}"/>
              </a:ext>
            </a:extLst>
          </p:cNvPr>
          <p:cNvSpPr/>
          <p:nvPr/>
        </p:nvSpPr>
        <p:spPr>
          <a:xfrm>
            <a:off x="477417" y="2920470"/>
            <a:ext cx="2935419" cy="461665"/>
          </a:xfrm>
          <a:prstGeom prst="rect">
            <a:avLst/>
          </a:prstGeom>
        </p:spPr>
        <p:txBody>
          <a:bodyPr wrap="none">
            <a:spAutoFit/>
          </a:bodyPr>
          <a:lstStyle/>
          <a:p>
            <a:pPr marL="342900" lvl="0" indent="-342900" eaLnBrk="0" fontAlgn="base" hangingPunct="0">
              <a:spcBef>
                <a:spcPct val="20000"/>
              </a:spcBef>
              <a:spcAft>
                <a:spcPct val="0"/>
              </a:spcAft>
              <a:buSzPct val="100000"/>
              <a:buFont typeface="Arial" panose="020B0604020202020204" pitchFamily="34" charset="0"/>
              <a:buChar char="•"/>
              <a:defRPr/>
            </a:pPr>
            <a:r>
              <a:rPr kumimoji="1" lang="en-US" altLang="en-US" sz="2400" b="1" kern="0" dirty="0">
                <a:solidFill>
                  <a:schemeClr val="bg2">
                    <a:lumMod val="50000"/>
                  </a:schemeClr>
                </a:solidFill>
              </a:rPr>
              <a:t>Fundraising events</a:t>
            </a:r>
          </a:p>
        </p:txBody>
      </p:sp>
      <p:sp>
        <p:nvSpPr>
          <p:cNvPr id="8" name="Rectangle 7">
            <a:extLst>
              <a:ext uri="{FF2B5EF4-FFF2-40B4-BE49-F238E27FC236}">
                <a16:creationId xmlns:a16="http://schemas.microsoft.com/office/drawing/2014/main" id="{CC9F411E-008C-43DA-81BA-0288DE4A7B0E}"/>
              </a:ext>
            </a:extLst>
          </p:cNvPr>
          <p:cNvSpPr/>
          <p:nvPr/>
        </p:nvSpPr>
        <p:spPr>
          <a:xfrm>
            <a:off x="477417" y="1603759"/>
            <a:ext cx="7399063" cy="461665"/>
          </a:xfrm>
          <a:prstGeom prst="rect">
            <a:avLst/>
          </a:prstGeom>
        </p:spPr>
        <p:txBody>
          <a:bodyPr wrap="square">
            <a:spAutoFit/>
          </a:bodyPr>
          <a:lstStyle/>
          <a:p>
            <a:pPr marL="342900" lvl="0" indent="-342900" eaLnBrk="0" fontAlgn="base" hangingPunct="0">
              <a:spcBef>
                <a:spcPct val="20000"/>
              </a:spcBef>
              <a:spcAft>
                <a:spcPct val="0"/>
              </a:spcAft>
              <a:buSzPct val="100000"/>
              <a:buFont typeface="Arial" panose="020B0604020202020204" pitchFamily="34" charset="0"/>
              <a:buChar char="•"/>
              <a:defRPr/>
            </a:pPr>
            <a:r>
              <a:rPr kumimoji="1" lang="en-US" altLang="en-US" sz="2400" b="1" kern="0" dirty="0">
                <a:solidFill>
                  <a:schemeClr val="bg2">
                    <a:lumMod val="50000"/>
                  </a:schemeClr>
                </a:solidFill>
              </a:rPr>
              <a:t>General operating costs such as salaries or overhead </a:t>
            </a:r>
          </a:p>
        </p:txBody>
      </p:sp>
      <p:sp>
        <p:nvSpPr>
          <p:cNvPr id="12" name="Rectangle 11">
            <a:extLst>
              <a:ext uri="{FF2B5EF4-FFF2-40B4-BE49-F238E27FC236}">
                <a16:creationId xmlns:a16="http://schemas.microsoft.com/office/drawing/2014/main" id="{49771DF3-40F1-4F41-9AA1-74F429668D65}"/>
              </a:ext>
            </a:extLst>
          </p:cNvPr>
          <p:cNvSpPr/>
          <p:nvPr/>
        </p:nvSpPr>
        <p:spPr>
          <a:xfrm>
            <a:off x="477417" y="3628043"/>
            <a:ext cx="5347939" cy="461665"/>
          </a:xfrm>
          <a:prstGeom prst="rect">
            <a:avLst/>
          </a:prstGeom>
        </p:spPr>
        <p:txBody>
          <a:bodyPr wrap="none">
            <a:spAutoFit/>
          </a:bodyPr>
          <a:lstStyle/>
          <a:p>
            <a:pPr marL="342900" lvl="0" indent="-342900" eaLnBrk="0" fontAlgn="base" hangingPunct="0">
              <a:spcBef>
                <a:spcPct val="20000"/>
              </a:spcBef>
              <a:spcAft>
                <a:spcPct val="0"/>
              </a:spcAft>
              <a:buSzPct val="100000"/>
              <a:buFont typeface="Arial" panose="020B0604020202020204" pitchFamily="34" charset="0"/>
              <a:buChar char="•"/>
              <a:defRPr/>
            </a:pPr>
            <a:r>
              <a:rPr kumimoji="1" lang="en-US" altLang="en-US" sz="2400" b="1" kern="0" dirty="0">
                <a:solidFill>
                  <a:schemeClr val="bg2">
                    <a:lumMod val="50000"/>
                  </a:schemeClr>
                </a:solidFill>
              </a:rPr>
              <a:t>Projects already funded or completed</a:t>
            </a:r>
          </a:p>
        </p:txBody>
      </p:sp>
      <p:sp>
        <p:nvSpPr>
          <p:cNvPr id="13" name="Rectangle 12">
            <a:extLst>
              <a:ext uri="{FF2B5EF4-FFF2-40B4-BE49-F238E27FC236}">
                <a16:creationId xmlns:a16="http://schemas.microsoft.com/office/drawing/2014/main" id="{7F5111F3-46E1-48C1-B7C0-725DB4B3A179}"/>
              </a:ext>
            </a:extLst>
          </p:cNvPr>
          <p:cNvSpPr/>
          <p:nvPr/>
        </p:nvSpPr>
        <p:spPr>
          <a:xfrm>
            <a:off x="7234294" y="2954012"/>
            <a:ext cx="4144083" cy="904863"/>
          </a:xfrm>
          <a:prstGeom prst="rect">
            <a:avLst/>
          </a:prstGeom>
        </p:spPr>
        <p:txBody>
          <a:bodyPr wrap="none">
            <a:spAutoFit/>
          </a:bodyPr>
          <a:lstStyle/>
          <a:p>
            <a:pPr marL="342900" lvl="0" indent="-342900" eaLnBrk="0" fontAlgn="base" hangingPunct="0">
              <a:spcBef>
                <a:spcPct val="20000"/>
              </a:spcBef>
              <a:spcAft>
                <a:spcPct val="0"/>
              </a:spcAft>
              <a:buSzPct val="100000"/>
              <a:buFont typeface="Arial" panose="020B0604020202020204" pitchFamily="34" charset="0"/>
              <a:buChar char="•"/>
              <a:defRPr/>
            </a:pPr>
            <a:r>
              <a:rPr kumimoji="1" lang="en-US" altLang="en-US" sz="2400" b="1" kern="0" dirty="0">
                <a:solidFill>
                  <a:schemeClr val="bg2">
                    <a:lumMod val="50000"/>
                  </a:schemeClr>
                </a:solidFill>
              </a:rPr>
              <a:t>Receptions, social functions </a:t>
            </a:r>
          </a:p>
          <a:p>
            <a:pPr lvl="0" eaLnBrk="0" fontAlgn="base" hangingPunct="0">
              <a:spcBef>
                <a:spcPct val="20000"/>
              </a:spcBef>
              <a:spcAft>
                <a:spcPct val="0"/>
              </a:spcAft>
              <a:buSzPct val="100000"/>
              <a:defRPr/>
            </a:pPr>
            <a:r>
              <a:rPr kumimoji="1" lang="en-US" altLang="en-US" sz="2400" b="1" kern="0" dirty="0">
                <a:solidFill>
                  <a:schemeClr val="bg2">
                    <a:lumMod val="50000"/>
                  </a:schemeClr>
                </a:solidFill>
              </a:rPr>
              <a:t>     or parties</a:t>
            </a:r>
          </a:p>
        </p:txBody>
      </p:sp>
      <p:sp>
        <p:nvSpPr>
          <p:cNvPr id="15" name="Rectangle 14">
            <a:extLst>
              <a:ext uri="{FF2B5EF4-FFF2-40B4-BE49-F238E27FC236}">
                <a16:creationId xmlns:a16="http://schemas.microsoft.com/office/drawing/2014/main" id="{8F8DD147-203D-4DC5-A081-2B9DA7FB20BC}"/>
              </a:ext>
            </a:extLst>
          </p:cNvPr>
          <p:cNvSpPr/>
          <p:nvPr/>
        </p:nvSpPr>
        <p:spPr>
          <a:xfrm>
            <a:off x="7234294" y="2260134"/>
            <a:ext cx="4086375" cy="461665"/>
          </a:xfrm>
          <a:prstGeom prst="rect">
            <a:avLst/>
          </a:prstGeom>
        </p:spPr>
        <p:txBody>
          <a:bodyPr wrap="none">
            <a:spAutoFit/>
          </a:bodyPr>
          <a:lstStyle/>
          <a:p>
            <a:pPr marL="342900" lvl="0" indent="-342900" eaLnBrk="0" fontAlgn="base" hangingPunct="0">
              <a:spcBef>
                <a:spcPct val="20000"/>
              </a:spcBef>
              <a:spcAft>
                <a:spcPct val="0"/>
              </a:spcAft>
              <a:buSzPct val="100000"/>
              <a:buFont typeface="Arial" panose="020B0604020202020204" pitchFamily="34" charset="0"/>
              <a:buChar char="•"/>
              <a:defRPr/>
            </a:pPr>
            <a:r>
              <a:rPr kumimoji="1" lang="en-US" altLang="en-US" sz="2400" b="1" kern="0" dirty="0">
                <a:solidFill>
                  <a:schemeClr val="bg2">
                    <a:lumMod val="50000"/>
                  </a:schemeClr>
                </a:solidFill>
              </a:rPr>
              <a:t>Food or alcoholic beverages</a:t>
            </a:r>
          </a:p>
        </p:txBody>
      </p:sp>
      <p:sp>
        <p:nvSpPr>
          <p:cNvPr id="16" name="Rectangle 15">
            <a:extLst>
              <a:ext uri="{FF2B5EF4-FFF2-40B4-BE49-F238E27FC236}">
                <a16:creationId xmlns:a16="http://schemas.microsoft.com/office/drawing/2014/main" id="{30ADAFD0-D8EE-4709-B19E-EC4DBCCBB4E9}"/>
              </a:ext>
            </a:extLst>
          </p:cNvPr>
          <p:cNvSpPr/>
          <p:nvPr/>
        </p:nvSpPr>
        <p:spPr>
          <a:xfrm>
            <a:off x="477417" y="4313014"/>
            <a:ext cx="1786066" cy="461665"/>
          </a:xfrm>
          <a:prstGeom prst="rect">
            <a:avLst/>
          </a:prstGeom>
        </p:spPr>
        <p:txBody>
          <a:bodyPr wrap="none">
            <a:spAutoFit/>
          </a:bodyPr>
          <a:lstStyle/>
          <a:p>
            <a:pPr marL="342900" lvl="0" indent="-342900" eaLnBrk="0" fontAlgn="base" hangingPunct="0">
              <a:spcBef>
                <a:spcPct val="20000"/>
              </a:spcBef>
              <a:spcAft>
                <a:spcPct val="0"/>
              </a:spcAft>
              <a:buSzPct val="100000"/>
              <a:buFont typeface="Arial" panose="020B0604020202020204" pitchFamily="34" charset="0"/>
              <a:buChar char="•"/>
              <a:defRPr/>
            </a:pPr>
            <a:r>
              <a:rPr kumimoji="1" lang="en-US" altLang="en-US" sz="2400" b="1" kern="0" dirty="0">
                <a:solidFill>
                  <a:schemeClr val="bg2">
                    <a:lumMod val="50000"/>
                  </a:schemeClr>
                </a:solidFill>
              </a:rPr>
              <a:t>Fireworks</a:t>
            </a:r>
          </a:p>
        </p:txBody>
      </p:sp>
      <p:sp>
        <p:nvSpPr>
          <p:cNvPr id="17" name="Rectangle 16">
            <a:extLst>
              <a:ext uri="{FF2B5EF4-FFF2-40B4-BE49-F238E27FC236}">
                <a16:creationId xmlns:a16="http://schemas.microsoft.com/office/drawing/2014/main" id="{611BECF7-9BF6-4AF8-8810-E47A6FB4E09B}"/>
              </a:ext>
            </a:extLst>
          </p:cNvPr>
          <p:cNvSpPr/>
          <p:nvPr/>
        </p:nvSpPr>
        <p:spPr>
          <a:xfrm>
            <a:off x="477417" y="5705558"/>
            <a:ext cx="4957899" cy="461665"/>
          </a:xfrm>
          <a:prstGeom prst="rect">
            <a:avLst/>
          </a:prstGeom>
        </p:spPr>
        <p:txBody>
          <a:bodyPr wrap="square">
            <a:spAutoFit/>
          </a:bodyPr>
          <a:lstStyle/>
          <a:p>
            <a:pPr marL="342900" lvl="0" indent="-342900" eaLnBrk="0" fontAlgn="base" hangingPunct="0">
              <a:spcBef>
                <a:spcPct val="20000"/>
              </a:spcBef>
              <a:spcAft>
                <a:spcPct val="0"/>
              </a:spcAft>
              <a:buSzPct val="100000"/>
              <a:buFont typeface="Arial" panose="020B0604020202020204" pitchFamily="34" charset="0"/>
              <a:buChar char="•"/>
              <a:defRPr/>
            </a:pPr>
            <a:r>
              <a:rPr kumimoji="1" lang="en-US" altLang="en-US" sz="2400" b="1" kern="0" dirty="0">
                <a:solidFill>
                  <a:schemeClr val="bg2">
                    <a:lumMod val="50000"/>
                  </a:schemeClr>
                </a:solidFill>
              </a:rPr>
              <a:t>Scholarships, awards or cash prizes</a:t>
            </a:r>
          </a:p>
        </p:txBody>
      </p:sp>
      <p:sp>
        <p:nvSpPr>
          <p:cNvPr id="21" name="Rectangle 20">
            <a:extLst>
              <a:ext uri="{FF2B5EF4-FFF2-40B4-BE49-F238E27FC236}">
                <a16:creationId xmlns:a16="http://schemas.microsoft.com/office/drawing/2014/main" id="{6DC67667-E2D3-4311-8CE0-E370F3C769B8}"/>
              </a:ext>
            </a:extLst>
          </p:cNvPr>
          <p:cNvSpPr/>
          <p:nvPr/>
        </p:nvSpPr>
        <p:spPr>
          <a:xfrm>
            <a:off x="479982" y="5020587"/>
            <a:ext cx="3567002" cy="461665"/>
          </a:xfrm>
          <a:prstGeom prst="rect">
            <a:avLst/>
          </a:prstGeom>
        </p:spPr>
        <p:txBody>
          <a:bodyPr wrap="none">
            <a:spAutoFit/>
          </a:bodyPr>
          <a:lstStyle/>
          <a:p>
            <a:pPr marL="342900" lvl="0" indent="-342900" eaLnBrk="0" fontAlgn="base" hangingPunct="0">
              <a:spcBef>
                <a:spcPct val="20000"/>
              </a:spcBef>
              <a:spcAft>
                <a:spcPct val="0"/>
              </a:spcAft>
              <a:buSzPct val="100000"/>
              <a:buFont typeface="Arial" panose="020B0604020202020204" pitchFamily="34" charset="0"/>
              <a:buChar char="•"/>
              <a:defRPr/>
            </a:pPr>
            <a:r>
              <a:rPr kumimoji="1" lang="en-US" altLang="en-US" sz="2400" b="1" kern="0" dirty="0">
                <a:solidFill>
                  <a:schemeClr val="bg2">
                    <a:lumMod val="50000"/>
                  </a:schemeClr>
                </a:solidFill>
              </a:rPr>
              <a:t>Grant preparation costs</a:t>
            </a:r>
          </a:p>
        </p:txBody>
      </p:sp>
      <p:pic>
        <p:nvPicPr>
          <p:cNvPr id="26" name="Picture 25">
            <a:extLst>
              <a:ext uri="{FF2B5EF4-FFF2-40B4-BE49-F238E27FC236}">
                <a16:creationId xmlns:a16="http://schemas.microsoft.com/office/drawing/2014/main" id="{B4AD1602-DDB5-4667-B6F3-4658E02530C0}"/>
              </a:ext>
            </a:extLst>
          </p:cNvPr>
          <p:cNvPicPr>
            <a:picLocks noChangeAspect="1"/>
          </p:cNvPicPr>
          <p:nvPr/>
        </p:nvPicPr>
        <p:blipFill>
          <a:blip r:embed="rId2"/>
          <a:stretch>
            <a:fillRect/>
          </a:stretch>
        </p:blipFill>
        <p:spPr>
          <a:xfrm>
            <a:off x="7234294" y="4089708"/>
            <a:ext cx="3942594" cy="2628396"/>
          </a:xfrm>
          <a:prstGeom prst="rect">
            <a:avLst/>
          </a:prstGeom>
        </p:spPr>
      </p:pic>
    </p:spTree>
    <p:extLst>
      <p:ext uri="{BB962C8B-B14F-4D97-AF65-F5344CB8AC3E}">
        <p14:creationId xmlns:p14="http://schemas.microsoft.com/office/powerpoint/2010/main" val="391269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7"/>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8" grpId="0"/>
      <p:bldP spid="12" grpId="0"/>
      <p:bldP spid="13" grpId="0"/>
      <p:bldP spid="15" grpId="0"/>
      <p:bldP spid="16" grpId="0"/>
      <p:bldP spid="17"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3671B-F3D9-4CC1-A800-BF69D823B85A}"/>
              </a:ext>
            </a:extLst>
          </p:cNvPr>
          <p:cNvSpPr/>
          <p:nvPr/>
        </p:nvSpPr>
        <p:spPr>
          <a:xfrm>
            <a:off x="-1315618" y="0"/>
            <a:ext cx="13744728" cy="7103543"/>
          </a:xfrm>
          <a:prstGeom prst="rect">
            <a:avLst/>
          </a:prstGeom>
          <a:solidFill>
            <a:srgbClr val="151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4E360-A558-4C82-8678-68A9AA05AE84}"/>
              </a:ext>
            </a:extLst>
          </p:cNvPr>
          <p:cNvSpPr/>
          <p:nvPr/>
        </p:nvSpPr>
        <p:spPr>
          <a:xfrm>
            <a:off x="6855603" y="2805108"/>
            <a:ext cx="4072519" cy="904863"/>
          </a:xfrm>
          <a:prstGeom prst="rect">
            <a:avLst/>
          </a:prstGeom>
        </p:spPr>
        <p:txBody>
          <a:bodyPr wrap="square">
            <a:spAutoFit/>
          </a:bodyPr>
          <a:lstStyle/>
          <a:p>
            <a:pPr marL="342900" lvl="0" indent="-342900" eaLnBrk="0" fontAlgn="base" hangingPunct="0">
              <a:spcBef>
                <a:spcPct val="20000"/>
              </a:spcBef>
              <a:spcAft>
                <a:spcPct val="0"/>
              </a:spcAft>
              <a:buClr>
                <a:srgbClr val="009999"/>
              </a:buClr>
              <a:buSzPct val="70000"/>
              <a:defRPr/>
            </a:pPr>
            <a:r>
              <a:rPr kumimoji="1" lang="en-US" altLang="en-US" sz="2400" b="1" kern="0" dirty="0">
                <a:solidFill>
                  <a:srgbClr val="E7EBDE"/>
                </a:solidFill>
                <a:latin typeface="Arial"/>
              </a:rPr>
              <a:t>Maximum award:  </a:t>
            </a:r>
          </a:p>
          <a:p>
            <a:pPr marL="342900" lvl="0" indent="-342900" eaLnBrk="0" fontAlgn="base" hangingPunct="0">
              <a:spcBef>
                <a:spcPct val="20000"/>
              </a:spcBef>
              <a:spcAft>
                <a:spcPct val="0"/>
              </a:spcAft>
              <a:buClr>
                <a:srgbClr val="009999"/>
              </a:buClr>
              <a:buSzPct val="70000"/>
              <a:defRPr/>
            </a:pPr>
            <a:r>
              <a:rPr kumimoji="1" lang="en-US" altLang="en-US" sz="2400" kern="0" dirty="0">
                <a:solidFill>
                  <a:srgbClr val="E7EBDE"/>
                </a:solidFill>
                <a:latin typeface="Arial"/>
              </a:rPr>
              <a:t>	50% match up to $15,000</a:t>
            </a:r>
          </a:p>
        </p:txBody>
      </p:sp>
      <p:sp>
        <p:nvSpPr>
          <p:cNvPr id="13" name="Rectangle 12">
            <a:extLst>
              <a:ext uri="{FF2B5EF4-FFF2-40B4-BE49-F238E27FC236}">
                <a16:creationId xmlns:a16="http://schemas.microsoft.com/office/drawing/2014/main" id="{942B0DFE-5055-40A9-A9CC-A660022FC7A5}"/>
              </a:ext>
            </a:extLst>
          </p:cNvPr>
          <p:cNvSpPr/>
          <p:nvPr/>
        </p:nvSpPr>
        <p:spPr>
          <a:xfrm>
            <a:off x="6855603" y="636740"/>
            <a:ext cx="4683246" cy="1348061"/>
          </a:xfrm>
          <a:prstGeom prst="rect">
            <a:avLst/>
          </a:prstGeom>
        </p:spPr>
        <p:txBody>
          <a:bodyPr wrap="square">
            <a:spAutoFit/>
          </a:bodyPr>
          <a:lstStyle/>
          <a:p>
            <a:pPr marL="1489075" lvl="0" indent="-1489075" eaLnBrk="0" fontAlgn="base" hangingPunct="0">
              <a:spcBef>
                <a:spcPct val="20000"/>
              </a:spcBef>
              <a:spcAft>
                <a:spcPct val="0"/>
              </a:spcAft>
              <a:buClr>
                <a:srgbClr val="009999"/>
              </a:buClr>
              <a:buSzPct val="70000"/>
              <a:defRPr/>
            </a:pPr>
            <a:r>
              <a:rPr kumimoji="1" lang="en-US" altLang="en-US" sz="2400" b="1" kern="0" dirty="0">
                <a:solidFill>
                  <a:srgbClr val="E7EBDE"/>
                </a:solidFill>
                <a:latin typeface="Arial"/>
              </a:rPr>
              <a:t>‘Project’:  </a:t>
            </a:r>
          </a:p>
          <a:p>
            <a:pPr marL="1489075" lvl="0" indent="-1489075" eaLnBrk="0" fontAlgn="base" hangingPunct="0">
              <a:spcBef>
                <a:spcPct val="20000"/>
              </a:spcBef>
              <a:spcAft>
                <a:spcPct val="0"/>
              </a:spcAft>
              <a:buClr>
                <a:srgbClr val="009999"/>
              </a:buClr>
              <a:buSzPct val="70000"/>
              <a:defRPr/>
            </a:pPr>
            <a:r>
              <a:rPr kumimoji="1" lang="en-US" altLang="en-US" sz="2400" kern="0" dirty="0">
                <a:solidFill>
                  <a:srgbClr val="E7EBDE"/>
                </a:solidFill>
                <a:latin typeface="Arial"/>
              </a:rPr>
              <a:t>A singular event or series of</a:t>
            </a:r>
          </a:p>
          <a:p>
            <a:pPr marL="1489075" lvl="0" indent="-1489075" eaLnBrk="0" fontAlgn="base" hangingPunct="0">
              <a:spcBef>
                <a:spcPct val="20000"/>
              </a:spcBef>
              <a:spcAft>
                <a:spcPct val="0"/>
              </a:spcAft>
              <a:buClr>
                <a:srgbClr val="009999"/>
              </a:buClr>
              <a:buSzPct val="70000"/>
              <a:defRPr/>
            </a:pPr>
            <a:r>
              <a:rPr kumimoji="1" lang="en-US" altLang="en-US" sz="2400" kern="0" dirty="0">
                <a:solidFill>
                  <a:srgbClr val="E7EBDE"/>
                </a:solidFill>
                <a:latin typeface="Arial"/>
              </a:rPr>
              <a:t>related activities or events.</a:t>
            </a:r>
          </a:p>
        </p:txBody>
      </p:sp>
      <p:sp>
        <p:nvSpPr>
          <p:cNvPr id="14" name="Rectangle 13">
            <a:extLst>
              <a:ext uri="{FF2B5EF4-FFF2-40B4-BE49-F238E27FC236}">
                <a16:creationId xmlns:a16="http://schemas.microsoft.com/office/drawing/2014/main" id="{371CF9B5-C7B7-4773-8F17-632628B9F41F}"/>
              </a:ext>
            </a:extLst>
          </p:cNvPr>
          <p:cNvSpPr/>
          <p:nvPr/>
        </p:nvSpPr>
        <p:spPr>
          <a:xfrm>
            <a:off x="6855603" y="4530279"/>
            <a:ext cx="4327970" cy="904863"/>
          </a:xfrm>
          <a:prstGeom prst="rect">
            <a:avLst/>
          </a:prstGeom>
        </p:spPr>
        <p:txBody>
          <a:bodyPr wrap="square">
            <a:spAutoFit/>
          </a:bodyPr>
          <a:lstStyle/>
          <a:p>
            <a:pPr marL="342900" lvl="0" indent="-342900" eaLnBrk="0" fontAlgn="base" hangingPunct="0">
              <a:spcBef>
                <a:spcPct val="20000"/>
              </a:spcBef>
              <a:spcAft>
                <a:spcPct val="0"/>
              </a:spcAft>
              <a:buClr>
                <a:srgbClr val="009999"/>
              </a:buClr>
              <a:buSzPct val="70000"/>
              <a:defRPr/>
            </a:pPr>
            <a:r>
              <a:rPr kumimoji="1" lang="en-US" altLang="en-US" sz="2400" b="1" kern="0" dirty="0">
                <a:solidFill>
                  <a:srgbClr val="E7EBDE"/>
                </a:solidFill>
                <a:latin typeface="Arial"/>
              </a:rPr>
              <a:t>Grant Cycle:</a:t>
            </a:r>
          </a:p>
          <a:p>
            <a:pPr marL="342900" lvl="0" indent="-342900" eaLnBrk="0" fontAlgn="base" hangingPunct="0">
              <a:spcBef>
                <a:spcPct val="20000"/>
              </a:spcBef>
              <a:spcAft>
                <a:spcPct val="0"/>
              </a:spcAft>
              <a:buClr>
                <a:srgbClr val="009999"/>
              </a:buClr>
              <a:buSzPct val="70000"/>
              <a:defRPr/>
            </a:pPr>
            <a:r>
              <a:rPr kumimoji="1" lang="en-US" altLang="en-US" sz="2400" kern="0" dirty="0">
                <a:solidFill>
                  <a:srgbClr val="E7EBDE"/>
                </a:solidFill>
                <a:latin typeface="Arial"/>
              </a:rPr>
              <a:t>	Jan 1 – Dec 31, 2023</a:t>
            </a:r>
          </a:p>
        </p:txBody>
      </p:sp>
      <p:pic>
        <p:nvPicPr>
          <p:cNvPr id="11" name="Picture 10">
            <a:extLst>
              <a:ext uri="{FF2B5EF4-FFF2-40B4-BE49-F238E27FC236}">
                <a16:creationId xmlns:a16="http://schemas.microsoft.com/office/drawing/2014/main" id="{93A93F1F-1EE6-4E00-B9D5-C4CAC99B833D}"/>
              </a:ext>
            </a:extLst>
          </p:cNvPr>
          <p:cNvPicPr>
            <a:picLocks noChangeAspect="1"/>
          </p:cNvPicPr>
          <p:nvPr/>
        </p:nvPicPr>
        <p:blipFill>
          <a:blip r:embed="rId3"/>
          <a:stretch>
            <a:fillRect/>
          </a:stretch>
        </p:blipFill>
        <p:spPr>
          <a:xfrm>
            <a:off x="-112771" y="0"/>
            <a:ext cx="6563336" cy="9832168"/>
          </a:xfrm>
          <a:prstGeom prst="rect">
            <a:avLst/>
          </a:prstGeom>
        </p:spPr>
      </p:pic>
    </p:spTree>
    <p:extLst>
      <p:ext uri="{BB962C8B-B14F-4D97-AF65-F5344CB8AC3E}">
        <p14:creationId xmlns:p14="http://schemas.microsoft.com/office/powerpoint/2010/main" val="4112489847"/>
      </p:ext>
    </p:extLst>
  </p:cSld>
  <p:clrMapOvr>
    <a:masterClrMapping/>
  </p:clrMapOvr>
  <mc:AlternateContent xmlns:mc="http://schemas.openxmlformats.org/markup-compatibility/2006" xmlns:p14="http://schemas.microsoft.com/office/powerpoint/2010/main">
    <mc:Choice Requires="p14">
      <p:transition spd="slow" p14:dur="3400" advClick="0">
        <p14:reveal thruBlk="1"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3671B-F3D9-4CC1-A800-BF69D823B85A}"/>
              </a:ext>
            </a:extLst>
          </p:cNvPr>
          <p:cNvSpPr/>
          <p:nvPr/>
        </p:nvSpPr>
        <p:spPr>
          <a:xfrm>
            <a:off x="-776364" y="-122773"/>
            <a:ext cx="13744728" cy="7103543"/>
          </a:xfrm>
          <a:prstGeom prst="rect">
            <a:avLst/>
          </a:prstGeom>
          <a:solidFill>
            <a:srgbClr val="080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74412B3-EEF8-43A0-9073-778BE522DB53}"/>
              </a:ext>
            </a:extLst>
          </p:cNvPr>
          <p:cNvPicPr>
            <a:picLocks noChangeAspect="1"/>
          </p:cNvPicPr>
          <p:nvPr/>
        </p:nvPicPr>
        <p:blipFill>
          <a:blip r:embed="rId2"/>
          <a:stretch>
            <a:fillRect/>
          </a:stretch>
        </p:blipFill>
        <p:spPr>
          <a:xfrm>
            <a:off x="7104784" y="3428999"/>
            <a:ext cx="5181363" cy="3449523"/>
          </a:xfrm>
          <a:prstGeom prst="rect">
            <a:avLst/>
          </a:prstGeom>
          <a:scene3d>
            <a:camera prst="orthographicFront">
              <a:rot lat="0" lon="10799977" rev="0"/>
            </a:camera>
            <a:lightRig rig="threePt" dir="t"/>
          </a:scene3d>
        </p:spPr>
      </p:pic>
      <p:sp>
        <p:nvSpPr>
          <p:cNvPr id="8" name="Rectangle 7">
            <a:extLst>
              <a:ext uri="{FF2B5EF4-FFF2-40B4-BE49-F238E27FC236}">
                <a16:creationId xmlns:a16="http://schemas.microsoft.com/office/drawing/2014/main" id="{39A34106-5B84-4775-88F3-202E696E2512}"/>
              </a:ext>
            </a:extLst>
          </p:cNvPr>
          <p:cNvSpPr/>
          <p:nvPr/>
        </p:nvSpPr>
        <p:spPr>
          <a:xfrm>
            <a:off x="679293" y="1898619"/>
            <a:ext cx="7296449" cy="646331"/>
          </a:xfrm>
          <a:prstGeom prst="rect">
            <a:avLst/>
          </a:prstGeom>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b="1" u="none" strike="noStrike" kern="0" cap="none" spc="0" normalizeH="0" baseline="0" noProof="0" dirty="0">
                <a:ln>
                  <a:noFill/>
                </a:ln>
                <a:solidFill>
                  <a:schemeClr val="bg1">
                    <a:lumMod val="75000"/>
                  </a:schemeClr>
                </a:solidFill>
                <a:effectLst/>
                <a:uLnTx/>
                <a:uFillTx/>
                <a:latin typeface="+mj-lt"/>
              </a:rPr>
              <a:t>Provide proof of IRS 501c3 designation as a public charity no later than August 1, 2021</a:t>
            </a:r>
            <a:endParaRPr kumimoji="0" lang="en-US" b="1" u="none" strike="noStrike" kern="0" cap="none" spc="0" normalizeH="0" baseline="0" noProof="0" dirty="0">
              <a:ln>
                <a:noFill/>
              </a:ln>
              <a:solidFill>
                <a:schemeClr val="bg1">
                  <a:lumMod val="75000"/>
                </a:schemeClr>
              </a:solidFill>
              <a:effectLst/>
              <a:uLnTx/>
              <a:uFillTx/>
              <a:latin typeface="+mj-lt"/>
            </a:endParaRPr>
          </a:p>
        </p:txBody>
      </p:sp>
      <p:sp>
        <p:nvSpPr>
          <p:cNvPr id="9" name="Rectangle 8">
            <a:extLst>
              <a:ext uri="{FF2B5EF4-FFF2-40B4-BE49-F238E27FC236}">
                <a16:creationId xmlns:a16="http://schemas.microsoft.com/office/drawing/2014/main" id="{E51E2A27-CB40-4DC9-BED4-BCD03F482511}"/>
              </a:ext>
            </a:extLst>
          </p:cNvPr>
          <p:cNvSpPr/>
          <p:nvPr/>
        </p:nvSpPr>
        <p:spPr>
          <a:xfrm>
            <a:off x="707898" y="2604184"/>
            <a:ext cx="7296449" cy="646331"/>
          </a:xfrm>
          <a:prstGeom prst="rect">
            <a:avLst/>
          </a:prstGeom>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b="1" u="none" strike="noStrike" kern="0" cap="none" spc="0" normalizeH="0" baseline="0" noProof="0" dirty="0">
                <a:ln>
                  <a:noFill/>
                </a:ln>
                <a:solidFill>
                  <a:schemeClr val="bg1">
                    <a:lumMod val="75000"/>
                  </a:schemeClr>
                </a:solidFill>
                <a:effectLst/>
                <a:uLnTx/>
                <a:uFillTx/>
                <a:latin typeface="+mj-lt"/>
              </a:rPr>
              <a:t>Provide proof of registration with the </a:t>
            </a:r>
            <a:r>
              <a:rPr kumimoji="1" lang="en-US" b="1" kern="0" dirty="0">
                <a:solidFill>
                  <a:schemeClr val="bg1">
                    <a:lumMod val="75000"/>
                  </a:schemeClr>
                </a:solidFill>
                <a:latin typeface="+mj-lt"/>
              </a:rPr>
              <a:t>T</a:t>
            </a:r>
            <a:r>
              <a:rPr kumimoji="1" lang="en-US" b="1" u="none" strike="noStrike" kern="0" cap="none" spc="0" normalizeH="0" baseline="0" noProof="0" dirty="0" err="1">
                <a:ln>
                  <a:noFill/>
                </a:ln>
                <a:solidFill>
                  <a:schemeClr val="bg1">
                    <a:lumMod val="75000"/>
                  </a:schemeClr>
                </a:solidFill>
                <a:effectLst/>
                <a:uLnTx/>
                <a:uFillTx/>
                <a:latin typeface="+mj-lt"/>
              </a:rPr>
              <a:t>exas</a:t>
            </a:r>
            <a:r>
              <a:rPr kumimoji="1" lang="en-US" b="1" u="none" strike="noStrike" kern="0" cap="none" spc="0" normalizeH="0" baseline="0" noProof="0" dirty="0">
                <a:ln>
                  <a:noFill/>
                </a:ln>
                <a:solidFill>
                  <a:schemeClr val="bg1">
                    <a:lumMod val="75000"/>
                  </a:schemeClr>
                </a:solidFill>
                <a:effectLst/>
                <a:uLnTx/>
                <a:uFillTx/>
                <a:latin typeface="+mj-lt"/>
              </a:rPr>
              <a:t> Secretary of State to transact business in Texas</a:t>
            </a:r>
            <a:endParaRPr kumimoji="0" lang="en-US" b="1" u="none" strike="noStrike" kern="0" cap="none" spc="0" normalizeH="0" baseline="0" noProof="0" dirty="0">
              <a:ln>
                <a:noFill/>
              </a:ln>
              <a:solidFill>
                <a:schemeClr val="bg1">
                  <a:lumMod val="75000"/>
                </a:schemeClr>
              </a:solidFill>
              <a:effectLst/>
              <a:uLnTx/>
              <a:uFillTx/>
              <a:latin typeface="+mj-lt"/>
            </a:endParaRPr>
          </a:p>
        </p:txBody>
      </p:sp>
      <p:sp>
        <p:nvSpPr>
          <p:cNvPr id="15" name="Rectangle 14">
            <a:extLst>
              <a:ext uri="{FF2B5EF4-FFF2-40B4-BE49-F238E27FC236}">
                <a16:creationId xmlns:a16="http://schemas.microsoft.com/office/drawing/2014/main" id="{5F24606E-23BA-494E-BA63-10146A00ED30}"/>
              </a:ext>
            </a:extLst>
          </p:cNvPr>
          <p:cNvSpPr/>
          <p:nvPr/>
        </p:nvSpPr>
        <p:spPr>
          <a:xfrm>
            <a:off x="707899" y="3400460"/>
            <a:ext cx="7296449" cy="369332"/>
          </a:xfrm>
          <a:prstGeom prst="rect">
            <a:avLst/>
          </a:prstGeom>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b="1" u="none" strike="noStrike" kern="0" cap="none" spc="0" normalizeH="0" baseline="0" noProof="0" dirty="0">
                <a:ln>
                  <a:noFill/>
                </a:ln>
                <a:solidFill>
                  <a:schemeClr val="bg1">
                    <a:lumMod val="75000"/>
                  </a:schemeClr>
                </a:solidFill>
                <a:effectLst/>
                <a:uLnTx/>
                <a:uFillTx/>
                <a:latin typeface="+mj-lt"/>
              </a:rPr>
              <a:t>Provide copy of the first page of 2019 IRS Form 990</a:t>
            </a:r>
            <a:endParaRPr kumimoji="0" lang="en-US" b="1" u="none" strike="noStrike" kern="0" cap="none" spc="0" normalizeH="0" baseline="0" noProof="0" dirty="0">
              <a:ln>
                <a:noFill/>
              </a:ln>
              <a:solidFill>
                <a:schemeClr val="bg1">
                  <a:lumMod val="75000"/>
                </a:schemeClr>
              </a:solidFill>
              <a:effectLst/>
              <a:uLnTx/>
              <a:uFillTx/>
              <a:latin typeface="+mj-lt"/>
            </a:endParaRPr>
          </a:p>
        </p:txBody>
      </p:sp>
      <p:sp>
        <p:nvSpPr>
          <p:cNvPr id="16" name="Rectangle 15">
            <a:extLst>
              <a:ext uri="{FF2B5EF4-FFF2-40B4-BE49-F238E27FC236}">
                <a16:creationId xmlns:a16="http://schemas.microsoft.com/office/drawing/2014/main" id="{D089956A-5F9C-4DDE-B01C-072BE33C99DF}"/>
              </a:ext>
            </a:extLst>
          </p:cNvPr>
          <p:cNvSpPr/>
          <p:nvPr/>
        </p:nvSpPr>
        <p:spPr>
          <a:xfrm>
            <a:off x="707899" y="1434662"/>
            <a:ext cx="6814990" cy="369332"/>
          </a:xfrm>
          <a:prstGeom prst="rect">
            <a:avLst/>
          </a:prstGeom>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b="1" u="none" strike="noStrike" kern="0" cap="none" spc="0" normalizeH="0" baseline="0" noProof="0" dirty="0">
                <a:ln>
                  <a:noFill/>
                </a:ln>
                <a:solidFill>
                  <a:schemeClr val="bg1">
                    <a:lumMod val="75000"/>
                  </a:schemeClr>
                </a:solidFill>
                <a:effectLst/>
                <a:uLnTx/>
                <a:uFillTx/>
                <a:latin typeface="+mj-lt"/>
              </a:rPr>
              <a:t>Meet the application deadline</a:t>
            </a:r>
            <a:endParaRPr kumimoji="0" lang="en-US" b="1" u="none" strike="noStrike" kern="0" cap="none" spc="0" normalizeH="0" baseline="0" noProof="0" dirty="0">
              <a:ln>
                <a:noFill/>
              </a:ln>
              <a:solidFill>
                <a:schemeClr val="bg1">
                  <a:lumMod val="75000"/>
                </a:schemeClr>
              </a:solidFill>
              <a:effectLst/>
              <a:uLnTx/>
              <a:uFillTx/>
              <a:latin typeface="+mj-lt"/>
            </a:endParaRPr>
          </a:p>
        </p:txBody>
      </p:sp>
      <p:sp>
        <p:nvSpPr>
          <p:cNvPr id="17" name="Rectangle 16">
            <a:extLst>
              <a:ext uri="{FF2B5EF4-FFF2-40B4-BE49-F238E27FC236}">
                <a16:creationId xmlns:a16="http://schemas.microsoft.com/office/drawing/2014/main" id="{EC09E30C-5410-498B-955B-30738FE6B7B1}"/>
              </a:ext>
            </a:extLst>
          </p:cNvPr>
          <p:cNvSpPr/>
          <p:nvPr/>
        </p:nvSpPr>
        <p:spPr>
          <a:xfrm>
            <a:off x="707899" y="3946430"/>
            <a:ext cx="7549693" cy="369332"/>
          </a:xfrm>
          <a:prstGeom prst="rect">
            <a:avLst/>
          </a:prstGeom>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b="1" u="none" strike="noStrike" kern="0" cap="none" spc="0" normalizeH="0" baseline="0" noProof="0" dirty="0">
                <a:ln>
                  <a:noFill/>
                </a:ln>
                <a:solidFill>
                  <a:schemeClr val="bg1">
                    <a:lumMod val="75000"/>
                  </a:schemeClr>
                </a:solidFill>
                <a:effectLst/>
                <a:uLnTx/>
                <a:uFillTx/>
                <a:latin typeface="+mj-lt"/>
              </a:rPr>
              <a:t>Be physically based and offer events primarily in the City of Corpus Christi</a:t>
            </a:r>
            <a:endParaRPr kumimoji="0" lang="en-US" b="1" u="none" strike="noStrike" kern="0" cap="none" spc="0" normalizeH="0" baseline="0" noProof="0" dirty="0">
              <a:ln>
                <a:noFill/>
              </a:ln>
              <a:solidFill>
                <a:schemeClr val="bg1">
                  <a:lumMod val="75000"/>
                </a:schemeClr>
              </a:solidFill>
              <a:effectLst/>
              <a:uLnTx/>
              <a:uFillTx/>
              <a:latin typeface="+mj-lt"/>
            </a:endParaRPr>
          </a:p>
        </p:txBody>
      </p:sp>
      <p:sp>
        <p:nvSpPr>
          <p:cNvPr id="18" name="Rectangle 17">
            <a:extLst>
              <a:ext uri="{FF2B5EF4-FFF2-40B4-BE49-F238E27FC236}">
                <a16:creationId xmlns:a16="http://schemas.microsoft.com/office/drawing/2014/main" id="{EBFCD13A-D292-4718-ACE2-17DCB560F37F}"/>
              </a:ext>
            </a:extLst>
          </p:cNvPr>
          <p:cNvSpPr/>
          <p:nvPr/>
        </p:nvSpPr>
        <p:spPr>
          <a:xfrm>
            <a:off x="707899" y="4485917"/>
            <a:ext cx="6814990" cy="369332"/>
          </a:xfrm>
          <a:prstGeom prst="rect">
            <a:avLst/>
          </a:prstGeom>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b="1" u="none" strike="noStrike" kern="0" cap="none" spc="0" normalizeH="0" baseline="0" noProof="0" dirty="0">
                <a:ln>
                  <a:noFill/>
                </a:ln>
                <a:solidFill>
                  <a:schemeClr val="bg1">
                    <a:lumMod val="75000"/>
                  </a:schemeClr>
                </a:solidFill>
                <a:effectLst/>
                <a:uLnTx/>
                <a:uFillTx/>
                <a:latin typeface="+mj-lt"/>
              </a:rPr>
              <a:t>Be governed by a local BOD that meets quarterly</a:t>
            </a:r>
            <a:endParaRPr kumimoji="0" lang="en-US" b="1" u="none" strike="noStrike" kern="0" cap="none" spc="0" normalizeH="0" baseline="0" noProof="0" dirty="0">
              <a:ln>
                <a:noFill/>
              </a:ln>
              <a:solidFill>
                <a:schemeClr val="bg1">
                  <a:lumMod val="75000"/>
                </a:schemeClr>
              </a:solidFill>
              <a:effectLst/>
              <a:uLnTx/>
              <a:uFillTx/>
              <a:latin typeface="+mj-lt"/>
            </a:endParaRPr>
          </a:p>
        </p:txBody>
      </p:sp>
      <p:sp>
        <p:nvSpPr>
          <p:cNvPr id="19" name="Rectangle 18">
            <a:extLst>
              <a:ext uri="{FF2B5EF4-FFF2-40B4-BE49-F238E27FC236}">
                <a16:creationId xmlns:a16="http://schemas.microsoft.com/office/drawing/2014/main" id="{C7A5DE84-BFB9-488E-BB89-CB385F8E42EA}"/>
              </a:ext>
            </a:extLst>
          </p:cNvPr>
          <p:cNvSpPr/>
          <p:nvPr/>
        </p:nvSpPr>
        <p:spPr>
          <a:xfrm>
            <a:off x="707899" y="5005194"/>
            <a:ext cx="6814990" cy="646331"/>
          </a:xfrm>
          <a:prstGeom prst="rect">
            <a:avLst/>
          </a:prstGeom>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b="1" u="none" strike="noStrike" kern="0" cap="none" spc="0" normalizeH="0" baseline="0" noProof="0" dirty="0">
                <a:ln>
                  <a:noFill/>
                </a:ln>
                <a:solidFill>
                  <a:schemeClr val="bg1">
                    <a:lumMod val="75000"/>
                  </a:schemeClr>
                </a:solidFill>
                <a:effectLst/>
                <a:uLnTx/>
                <a:uFillTx/>
                <a:latin typeface="+mj-lt"/>
              </a:rPr>
              <a:t>Not have any outstanding legal or financial items with the City of Corpus Christi</a:t>
            </a:r>
            <a:endParaRPr kumimoji="0" lang="en-US" b="1" u="none" strike="noStrike" kern="0" cap="none" spc="0" normalizeH="0" baseline="0" noProof="0" dirty="0">
              <a:ln>
                <a:noFill/>
              </a:ln>
              <a:solidFill>
                <a:schemeClr val="bg1">
                  <a:lumMod val="75000"/>
                </a:schemeClr>
              </a:solidFill>
              <a:effectLst/>
              <a:uLnTx/>
              <a:uFillTx/>
              <a:latin typeface="+mj-lt"/>
            </a:endParaRPr>
          </a:p>
        </p:txBody>
      </p:sp>
      <p:sp>
        <p:nvSpPr>
          <p:cNvPr id="20" name="Rectangle 19">
            <a:extLst>
              <a:ext uri="{FF2B5EF4-FFF2-40B4-BE49-F238E27FC236}">
                <a16:creationId xmlns:a16="http://schemas.microsoft.com/office/drawing/2014/main" id="{0B02BEDB-728E-44DD-920A-EDEF7BD2DADA}"/>
              </a:ext>
            </a:extLst>
          </p:cNvPr>
          <p:cNvSpPr/>
          <p:nvPr/>
        </p:nvSpPr>
        <p:spPr>
          <a:xfrm>
            <a:off x="707899" y="5768538"/>
            <a:ext cx="6814990" cy="646331"/>
          </a:xfrm>
          <a:prstGeom prst="rect">
            <a:avLst/>
          </a:prstGeom>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b="1" u="none" strike="noStrike" kern="0" cap="none" spc="0" normalizeH="0" baseline="0" noProof="0" dirty="0">
                <a:ln>
                  <a:noFill/>
                </a:ln>
                <a:solidFill>
                  <a:schemeClr val="bg1">
                    <a:lumMod val="75000"/>
                  </a:schemeClr>
                </a:solidFill>
                <a:effectLst/>
                <a:uLnTx/>
                <a:uFillTx/>
                <a:latin typeface="+mj-lt"/>
              </a:rPr>
              <a:t>Show a dollar-for-dollar match from cash revenue other than city funds revenue collected during grant year</a:t>
            </a:r>
            <a:endParaRPr kumimoji="0" lang="en-US" b="1" u="none" strike="noStrike" kern="0" cap="none" spc="0" normalizeH="0" baseline="0" noProof="0" dirty="0">
              <a:ln>
                <a:noFill/>
              </a:ln>
              <a:solidFill>
                <a:schemeClr val="bg1">
                  <a:lumMod val="75000"/>
                </a:schemeClr>
              </a:solidFill>
              <a:effectLst/>
              <a:uLnTx/>
              <a:uFillTx/>
              <a:latin typeface="+mj-lt"/>
            </a:endParaRPr>
          </a:p>
        </p:txBody>
      </p:sp>
      <p:sp>
        <p:nvSpPr>
          <p:cNvPr id="21" name="Rectangle 20">
            <a:extLst>
              <a:ext uri="{FF2B5EF4-FFF2-40B4-BE49-F238E27FC236}">
                <a16:creationId xmlns:a16="http://schemas.microsoft.com/office/drawing/2014/main" id="{B7D8EFA5-E52B-488A-93FE-207F652FF050}"/>
              </a:ext>
            </a:extLst>
          </p:cNvPr>
          <p:cNvSpPr/>
          <p:nvPr/>
        </p:nvSpPr>
        <p:spPr>
          <a:xfrm>
            <a:off x="1234148" y="443131"/>
            <a:ext cx="6872202" cy="769441"/>
          </a:xfrm>
          <a:prstGeom prst="rect">
            <a:avLst/>
          </a:prstGeom>
        </p:spPr>
        <p:txBody>
          <a:bodyPr wrap="none">
            <a:spAutoFit/>
          </a:bodyPr>
          <a:lstStyle/>
          <a:p>
            <a:r>
              <a:rPr lang="en-US" sz="4400" dirty="0">
                <a:solidFill>
                  <a:schemeClr val="bg1"/>
                </a:solidFill>
              </a:rPr>
              <a:t>Basic Eligibility Requirements</a:t>
            </a:r>
          </a:p>
        </p:txBody>
      </p:sp>
    </p:spTree>
    <p:extLst>
      <p:ext uri="{BB962C8B-B14F-4D97-AF65-F5344CB8AC3E}">
        <p14:creationId xmlns:p14="http://schemas.microsoft.com/office/powerpoint/2010/main" val="985335039"/>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00000">
                <a:alpha val="0"/>
              </a:srgbClr>
            </a:gs>
            <a:gs pos="55000">
              <a:schemeClr val="tx1"/>
            </a:gs>
            <a:gs pos="100000">
              <a:schemeClr val="tx1"/>
            </a:gs>
            <a:gs pos="100000">
              <a:schemeClr val="tx1">
                <a:alpha val="56000"/>
              </a:schemeClr>
            </a:gs>
          </a:gsLst>
          <a:lin ang="162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00D5DC-E09A-44A0-B12C-4BF9E8299106}"/>
              </a:ext>
            </a:extLst>
          </p:cNvPr>
          <p:cNvPicPr>
            <a:picLocks noChangeAspect="1"/>
          </p:cNvPicPr>
          <p:nvPr/>
        </p:nvPicPr>
        <p:blipFill>
          <a:blip r:embed="rId2"/>
          <a:stretch>
            <a:fillRect/>
          </a:stretch>
        </p:blipFill>
        <p:spPr>
          <a:xfrm>
            <a:off x="0" y="0"/>
            <a:ext cx="12192000" cy="8142111"/>
          </a:xfrm>
          <a:prstGeom prst="rect">
            <a:avLst/>
          </a:prstGeom>
          <a:solidFill>
            <a:schemeClr val="tx1">
              <a:alpha val="54000"/>
            </a:schemeClr>
          </a:solidFill>
          <a:ln>
            <a:solidFill>
              <a:schemeClr val="bg1"/>
            </a:solidFill>
          </a:ln>
        </p:spPr>
      </p:pic>
      <p:sp>
        <p:nvSpPr>
          <p:cNvPr id="4" name="Rectangle 3">
            <a:extLst>
              <a:ext uri="{FF2B5EF4-FFF2-40B4-BE49-F238E27FC236}">
                <a16:creationId xmlns:a16="http://schemas.microsoft.com/office/drawing/2014/main" id="{064C312F-C1C8-4E5A-AAFC-E942F99202B3}"/>
              </a:ext>
            </a:extLst>
          </p:cNvPr>
          <p:cNvSpPr/>
          <p:nvPr/>
        </p:nvSpPr>
        <p:spPr>
          <a:xfrm>
            <a:off x="0" y="-679781"/>
            <a:ext cx="12192000" cy="779310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C5CBD84-3DD6-480D-BA10-40B9B36A2585}"/>
              </a:ext>
            </a:extLst>
          </p:cNvPr>
          <p:cNvSpPr/>
          <p:nvPr/>
        </p:nvSpPr>
        <p:spPr>
          <a:xfrm>
            <a:off x="1373959" y="456231"/>
            <a:ext cx="8862569" cy="769441"/>
          </a:xfrm>
          <a:prstGeom prst="rect">
            <a:avLst/>
          </a:prstGeom>
        </p:spPr>
        <p:txBody>
          <a:bodyPr wrap="square">
            <a:spAutoFit/>
          </a:bodyPr>
          <a:lstStyle/>
          <a:p>
            <a:r>
              <a:rPr lang="en-US" sz="4400" dirty="0">
                <a:solidFill>
                  <a:schemeClr val="bg1"/>
                </a:solidFill>
              </a:rPr>
              <a:t>The Evaluation Process</a:t>
            </a:r>
          </a:p>
        </p:txBody>
      </p:sp>
      <p:sp>
        <p:nvSpPr>
          <p:cNvPr id="5" name="Rectangle 4">
            <a:extLst>
              <a:ext uri="{FF2B5EF4-FFF2-40B4-BE49-F238E27FC236}">
                <a16:creationId xmlns:a16="http://schemas.microsoft.com/office/drawing/2014/main" id="{7CBBBAB6-285C-4BF1-9C4B-7F1E29C2E716}"/>
              </a:ext>
            </a:extLst>
          </p:cNvPr>
          <p:cNvSpPr/>
          <p:nvPr/>
        </p:nvSpPr>
        <p:spPr>
          <a:xfrm>
            <a:off x="1112656" y="4078633"/>
            <a:ext cx="9385175" cy="707886"/>
          </a:xfrm>
          <a:prstGeom prst="rect">
            <a:avLst/>
          </a:prstGeom>
          <a:solidFill>
            <a:srgbClr val="151014">
              <a:alpha val="55000"/>
            </a:srgbClr>
          </a:solidFill>
          <a:ln>
            <a:noFill/>
          </a:ln>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en-US" sz="2000" b="1" kern="0" dirty="0">
                <a:solidFill>
                  <a:schemeClr val="bg1"/>
                </a:solidFill>
                <a:latin typeface="+mj-lt"/>
              </a:rPr>
              <a:t>Eligible applications are then reviewed, scored, and discussed by the </a:t>
            </a:r>
            <a:r>
              <a:rPr kumimoji="1" lang="en-US" altLang="en-US" sz="2000" b="1" u="none" strike="noStrike" kern="0" cap="none" spc="0" normalizeH="0" baseline="0" noProof="0" dirty="0">
                <a:ln>
                  <a:noFill/>
                </a:ln>
                <a:solidFill>
                  <a:schemeClr val="bg1"/>
                </a:solidFill>
                <a:effectLst/>
                <a:uLnTx/>
                <a:uFillTx/>
                <a:latin typeface="+mj-lt"/>
              </a:rPr>
              <a:t>Corpus</a:t>
            </a:r>
            <a:r>
              <a:rPr kumimoji="1" lang="en-US" altLang="en-US" sz="2000" b="1" u="none" strike="noStrike" kern="0" cap="none" spc="0" normalizeH="0" noProof="0" dirty="0">
                <a:ln>
                  <a:noFill/>
                </a:ln>
                <a:solidFill>
                  <a:schemeClr val="bg1"/>
                </a:solidFill>
                <a:effectLst/>
                <a:uLnTx/>
                <a:uFillTx/>
                <a:latin typeface="+mj-lt"/>
              </a:rPr>
              <a:t> Christi </a:t>
            </a:r>
            <a:r>
              <a:rPr kumimoji="1" lang="en-US" altLang="en-US" sz="2000" b="1" u="none" strike="noStrike" kern="0" cap="none" spc="0" normalizeH="0" baseline="0" noProof="0" dirty="0">
                <a:ln>
                  <a:noFill/>
                </a:ln>
                <a:solidFill>
                  <a:schemeClr val="bg1"/>
                </a:solidFill>
                <a:effectLst/>
                <a:uLnTx/>
                <a:uFillTx/>
                <a:latin typeface="+mj-lt"/>
              </a:rPr>
              <a:t>Arts and Culture Commission (ACC).</a:t>
            </a:r>
            <a:endParaRPr kumimoji="0" lang="en-US" sz="2000" b="1" u="none" strike="noStrike" kern="0" cap="none" spc="0" normalizeH="0" baseline="0" noProof="0" dirty="0">
              <a:ln>
                <a:noFill/>
              </a:ln>
              <a:solidFill>
                <a:schemeClr val="bg1"/>
              </a:solidFill>
              <a:effectLst/>
              <a:uLnTx/>
              <a:uFillTx/>
              <a:latin typeface="+mj-lt"/>
            </a:endParaRPr>
          </a:p>
        </p:txBody>
      </p:sp>
      <p:sp>
        <p:nvSpPr>
          <p:cNvPr id="9" name="Rectangle 8">
            <a:extLst>
              <a:ext uri="{FF2B5EF4-FFF2-40B4-BE49-F238E27FC236}">
                <a16:creationId xmlns:a16="http://schemas.microsoft.com/office/drawing/2014/main" id="{13860C34-981E-4F4E-9232-57801EC849DA}"/>
              </a:ext>
            </a:extLst>
          </p:cNvPr>
          <p:cNvSpPr/>
          <p:nvPr/>
        </p:nvSpPr>
        <p:spPr>
          <a:xfrm>
            <a:off x="1112656" y="1536389"/>
            <a:ext cx="9385174" cy="1631216"/>
          </a:xfrm>
          <a:prstGeom prst="rect">
            <a:avLst/>
          </a:prstGeom>
          <a:solidFill>
            <a:srgbClr val="151014">
              <a:alpha val="55000"/>
            </a:srgbClr>
          </a:solidFill>
          <a:ln>
            <a:noFill/>
          </a:ln>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2000" b="1" kern="0" dirty="0">
                <a:solidFill>
                  <a:schemeClr val="bg1"/>
                </a:solidFill>
                <a:latin typeface="+mj-lt"/>
              </a:rPr>
              <a:t>Reviewed by </a:t>
            </a:r>
          </a:p>
          <a:p>
            <a:pPr lvl="1">
              <a:defRPr/>
            </a:pPr>
            <a:r>
              <a:rPr kumimoji="1" lang="en-US" sz="2000" b="1" kern="0" dirty="0">
                <a:solidFill>
                  <a:schemeClr val="bg1"/>
                </a:solidFill>
                <a:latin typeface="+mj-lt"/>
              </a:rPr>
              <a:t>	1.  ACC City Staff Liaison for missing or incomplete documents, </a:t>
            </a:r>
          </a:p>
          <a:p>
            <a:pPr lvl="1">
              <a:defRPr/>
            </a:pPr>
            <a:r>
              <a:rPr kumimoji="1" lang="en-US" sz="2000" b="1" kern="0" dirty="0">
                <a:solidFill>
                  <a:schemeClr val="bg1"/>
                </a:solidFill>
                <a:latin typeface="+mj-lt"/>
              </a:rPr>
              <a:t>	2.  City Legal Staff for valid documentation</a:t>
            </a:r>
          </a:p>
          <a:p>
            <a:pPr lvl="1">
              <a:defRPr/>
            </a:pPr>
            <a:r>
              <a:rPr kumimoji="1" lang="en-US" sz="2000" b="1" kern="0" dirty="0">
                <a:solidFill>
                  <a:schemeClr val="bg1"/>
                </a:solidFill>
                <a:latin typeface="+mj-lt"/>
              </a:rPr>
              <a:t>	3.  City Finance Staff for outstanding balances on the part of the organization to 	  </a:t>
            </a:r>
          </a:p>
          <a:p>
            <a:pPr lvl="1">
              <a:defRPr/>
            </a:pPr>
            <a:r>
              <a:rPr kumimoji="1" lang="en-US" sz="2000" b="1" kern="0" dirty="0">
                <a:solidFill>
                  <a:schemeClr val="bg1"/>
                </a:solidFill>
                <a:latin typeface="+mj-lt"/>
              </a:rPr>
              <a:t>              the City of Corpus Christi. </a:t>
            </a:r>
            <a:endParaRPr kumimoji="0" lang="en-US" sz="2000" b="1" u="none" strike="noStrike" kern="0" cap="none" spc="0" normalizeH="0" baseline="0" noProof="0" dirty="0">
              <a:ln>
                <a:noFill/>
              </a:ln>
              <a:solidFill>
                <a:schemeClr val="bg1"/>
              </a:solidFill>
              <a:effectLst/>
              <a:uLnTx/>
              <a:uFillTx/>
              <a:latin typeface="+mj-lt"/>
            </a:endParaRPr>
          </a:p>
        </p:txBody>
      </p:sp>
      <p:sp>
        <p:nvSpPr>
          <p:cNvPr id="10" name="Rectangle 9">
            <a:extLst>
              <a:ext uri="{FF2B5EF4-FFF2-40B4-BE49-F238E27FC236}">
                <a16:creationId xmlns:a16="http://schemas.microsoft.com/office/drawing/2014/main" id="{CFE90D2A-CBDB-4188-A2CA-D9C707EF10BA}"/>
              </a:ext>
            </a:extLst>
          </p:cNvPr>
          <p:cNvSpPr/>
          <p:nvPr/>
        </p:nvSpPr>
        <p:spPr>
          <a:xfrm>
            <a:off x="1112656" y="5678719"/>
            <a:ext cx="9385174" cy="707886"/>
          </a:xfrm>
          <a:prstGeom prst="rect">
            <a:avLst/>
          </a:prstGeom>
          <a:solidFill>
            <a:srgbClr val="151014">
              <a:alpha val="55000"/>
            </a:srgbClr>
          </a:solidFill>
          <a:ln>
            <a:noFill/>
          </a:ln>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en-US" sz="2000" b="1" u="none" strike="noStrike" kern="0" cap="none" spc="0" normalizeH="0" baseline="0" noProof="0" dirty="0">
                <a:ln>
                  <a:noFill/>
                </a:ln>
                <a:solidFill>
                  <a:schemeClr val="bg1"/>
                </a:solidFill>
                <a:effectLst/>
                <a:uLnTx/>
                <a:uFillTx/>
                <a:latin typeface="+mj-lt"/>
              </a:rPr>
              <a:t>The ACC advises</a:t>
            </a:r>
            <a:r>
              <a:rPr kumimoji="1" lang="en-US" altLang="en-US" sz="2000" b="1" u="none" strike="noStrike" kern="0" cap="none" spc="0" normalizeH="0" noProof="0" dirty="0">
                <a:ln>
                  <a:noFill/>
                </a:ln>
                <a:solidFill>
                  <a:schemeClr val="bg1"/>
                </a:solidFill>
                <a:effectLst/>
                <a:uLnTx/>
                <a:uFillTx/>
                <a:latin typeface="+mj-lt"/>
              </a:rPr>
              <a:t> the </a:t>
            </a:r>
            <a:r>
              <a:rPr kumimoji="1" lang="en-US" altLang="en-US" sz="2000" b="1" u="none" strike="noStrike" kern="0" cap="none" spc="0" normalizeH="0" baseline="0" noProof="0" dirty="0">
                <a:ln>
                  <a:noFill/>
                </a:ln>
                <a:solidFill>
                  <a:schemeClr val="bg1"/>
                </a:solidFill>
                <a:effectLst/>
                <a:uLnTx/>
                <a:uFillTx/>
                <a:latin typeface="+mj-lt"/>
              </a:rPr>
              <a:t>Corpus</a:t>
            </a:r>
            <a:r>
              <a:rPr kumimoji="1" lang="en-US" altLang="en-US" sz="2000" b="1" u="none" strike="noStrike" kern="0" cap="none" spc="0" normalizeH="0" noProof="0" dirty="0">
                <a:ln>
                  <a:noFill/>
                </a:ln>
                <a:solidFill>
                  <a:schemeClr val="bg1"/>
                </a:solidFill>
                <a:effectLst/>
                <a:uLnTx/>
                <a:uFillTx/>
                <a:latin typeface="+mj-lt"/>
              </a:rPr>
              <a:t> Christi </a:t>
            </a:r>
            <a:r>
              <a:rPr kumimoji="1" lang="en-US" altLang="en-US" sz="2000" b="1" kern="0" dirty="0">
                <a:solidFill>
                  <a:schemeClr val="bg1"/>
                </a:solidFill>
                <a:latin typeface="+mj-lt"/>
              </a:rPr>
              <a:t>City Council on grantee funding. </a:t>
            </a:r>
          </a:p>
          <a:p>
            <a:pPr marR="0" lvl="0" defTabSz="914400" eaLnBrk="1" fontAlgn="auto" latinLnBrk="0" hangingPunct="1">
              <a:lnSpc>
                <a:spcPct val="100000"/>
              </a:lnSpc>
              <a:spcBef>
                <a:spcPts val="0"/>
              </a:spcBef>
              <a:spcAft>
                <a:spcPts val="0"/>
              </a:spcAft>
              <a:buClrTx/>
              <a:buSzTx/>
              <a:tabLst/>
              <a:defRPr/>
            </a:pPr>
            <a:r>
              <a:rPr kumimoji="1" lang="en-US" altLang="en-US" sz="2000" b="1" kern="0" dirty="0">
                <a:solidFill>
                  <a:schemeClr val="bg1"/>
                </a:solidFill>
                <a:latin typeface="+mj-lt"/>
              </a:rPr>
              <a:t>          Council makes the final decisions on all applications. </a:t>
            </a:r>
            <a:endParaRPr kumimoji="0" lang="en-US" sz="2000" b="1" u="none" strike="noStrike" kern="0" cap="none" spc="0" normalizeH="0" baseline="0" noProof="0" dirty="0">
              <a:ln>
                <a:noFill/>
              </a:ln>
              <a:solidFill>
                <a:schemeClr val="bg1"/>
              </a:solidFill>
              <a:effectLst/>
              <a:uLnTx/>
              <a:uFillTx/>
              <a:latin typeface="+mj-lt"/>
            </a:endParaRPr>
          </a:p>
        </p:txBody>
      </p:sp>
      <p:sp>
        <p:nvSpPr>
          <p:cNvPr id="6" name="Arrow: Down 5">
            <a:extLst>
              <a:ext uri="{FF2B5EF4-FFF2-40B4-BE49-F238E27FC236}">
                <a16:creationId xmlns:a16="http://schemas.microsoft.com/office/drawing/2014/main" id="{44AA7EA8-EC8D-4539-9EE2-AF05FFE85B80}"/>
              </a:ext>
            </a:extLst>
          </p:cNvPr>
          <p:cNvSpPr/>
          <p:nvPr/>
        </p:nvSpPr>
        <p:spPr>
          <a:xfrm>
            <a:off x="5504212" y="3165872"/>
            <a:ext cx="591787" cy="68151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B07B8F8F-AC66-4EFF-93E6-C111BC0227FE}"/>
              </a:ext>
            </a:extLst>
          </p:cNvPr>
          <p:cNvSpPr/>
          <p:nvPr/>
        </p:nvSpPr>
        <p:spPr>
          <a:xfrm>
            <a:off x="5522025" y="4786518"/>
            <a:ext cx="573973" cy="70788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5666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6"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99805F-0E93-45E8-BA67-7084BFC3A9B8}"/>
              </a:ext>
            </a:extLst>
          </p:cNvPr>
          <p:cNvPicPr>
            <a:picLocks noChangeAspect="1"/>
          </p:cNvPicPr>
          <p:nvPr/>
        </p:nvPicPr>
        <p:blipFill>
          <a:blip r:embed="rId2"/>
          <a:stretch>
            <a:fillRect/>
          </a:stretch>
        </p:blipFill>
        <p:spPr>
          <a:xfrm>
            <a:off x="-626794" y="2619375"/>
            <a:ext cx="7270190" cy="4238625"/>
          </a:xfrm>
          <a:prstGeom prst="rect">
            <a:avLst/>
          </a:prstGeom>
        </p:spPr>
      </p:pic>
      <p:sp>
        <p:nvSpPr>
          <p:cNvPr id="2" name="Rectangle 1">
            <a:extLst>
              <a:ext uri="{FF2B5EF4-FFF2-40B4-BE49-F238E27FC236}">
                <a16:creationId xmlns:a16="http://schemas.microsoft.com/office/drawing/2014/main" id="{3C5CBD84-3DD6-480D-BA10-40B9B36A2585}"/>
              </a:ext>
            </a:extLst>
          </p:cNvPr>
          <p:cNvSpPr/>
          <p:nvPr/>
        </p:nvSpPr>
        <p:spPr>
          <a:xfrm>
            <a:off x="1052679" y="406152"/>
            <a:ext cx="7810087" cy="707886"/>
          </a:xfrm>
          <a:prstGeom prst="rect">
            <a:avLst/>
          </a:prstGeom>
        </p:spPr>
        <p:txBody>
          <a:bodyPr wrap="none">
            <a:spAutoFit/>
          </a:bodyPr>
          <a:lstStyle/>
          <a:p>
            <a:r>
              <a:rPr lang="en-US" sz="4000" dirty="0">
                <a:solidFill>
                  <a:srgbClr val="B5AA9C"/>
                </a:solidFill>
              </a:rPr>
              <a:t>Artistic Merit: 40 points </a:t>
            </a:r>
            <a:r>
              <a:rPr lang="en-US" sz="2000" dirty="0">
                <a:solidFill>
                  <a:srgbClr val="B5AA9C"/>
                </a:solidFill>
              </a:rPr>
              <a:t>(possible 10 points each)</a:t>
            </a:r>
          </a:p>
        </p:txBody>
      </p:sp>
      <p:sp>
        <p:nvSpPr>
          <p:cNvPr id="9" name="Rectangle 8">
            <a:extLst>
              <a:ext uri="{FF2B5EF4-FFF2-40B4-BE49-F238E27FC236}">
                <a16:creationId xmlns:a16="http://schemas.microsoft.com/office/drawing/2014/main" id="{13860C34-981E-4F4E-9232-57801EC849DA}"/>
              </a:ext>
            </a:extLst>
          </p:cNvPr>
          <p:cNvSpPr/>
          <p:nvPr/>
        </p:nvSpPr>
        <p:spPr>
          <a:xfrm>
            <a:off x="720171" y="1578098"/>
            <a:ext cx="9554727" cy="830997"/>
          </a:xfrm>
          <a:prstGeom prst="rect">
            <a:avLst/>
          </a:prstGeom>
        </p:spPr>
        <p:txBody>
          <a:bodyPr wrap="square">
            <a:spAutoFit/>
          </a:bodyPr>
          <a:lstStyle/>
          <a:p>
            <a:r>
              <a:rPr lang="en-US" sz="1600" b="0" i="0" u="none" strike="noStrike" baseline="0" dirty="0">
                <a:solidFill>
                  <a:srgbClr val="D5ADB7"/>
                </a:solidFill>
                <a:latin typeface="Calibri" panose="020F0502020204030204" pitchFamily="34" charset="0"/>
              </a:rPr>
              <a:t>1. Describe how the organizations past programs or </a:t>
            </a:r>
          </a:p>
          <a:p>
            <a:r>
              <a:rPr lang="en-US" sz="1600" dirty="0">
                <a:solidFill>
                  <a:srgbClr val="D5ADB7"/>
                </a:solidFill>
                <a:latin typeface="Calibri" panose="020F0502020204030204" pitchFamily="34" charset="0"/>
              </a:rPr>
              <a:t>     </a:t>
            </a:r>
            <a:r>
              <a:rPr lang="en-US" sz="1600" b="0" i="0" u="none" strike="noStrike" baseline="0" dirty="0">
                <a:solidFill>
                  <a:srgbClr val="D5ADB7"/>
                </a:solidFill>
                <a:latin typeface="Calibri" panose="020F0502020204030204" pitchFamily="34" charset="0"/>
              </a:rPr>
              <a:t>services demonstrated cultural significance for the </a:t>
            </a:r>
          </a:p>
          <a:p>
            <a:r>
              <a:rPr lang="en-US" sz="1600" dirty="0">
                <a:solidFill>
                  <a:srgbClr val="D5ADB7"/>
                </a:solidFill>
                <a:latin typeface="Calibri" panose="020F0502020204030204" pitchFamily="34" charset="0"/>
              </a:rPr>
              <a:t>     </a:t>
            </a:r>
            <a:r>
              <a:rPr lang="en-US" sz="1600" b="0" i="0" u="none" strike="noStrike" baseline="0" dirty="0">
                <a:solidFill>
                  <a:srgbClr val="D5ADB7"/>
                </a:solidFill>
                <a:latin typeface="Calibri" panose="020F0502020204030204" pitchFamily="34" charset="0"/>
              </a:rPr>
              <a:t>community. </a:t>
            </a:r>
          </a:p>
        </p:txBody>
      </p:sp>
      <p:sp>
        <p:nvSpPr>
          <p:cNvPr id="6" name="Rectangle 5">
            <a:extLst>
              <a:ext uri="{FF2B5EF4-FFF2-40B4-BE49-F238E27FC236}">
                <a16:creationId xmlns:a16="http://schemas.microsoft.com/office/drawing/2014/main" id="{C3E9B522-ECBF-43D8-AF3B-C5BF89232F46}"/>
              </a:ext>
            </a:extLst>
          </p:cNvPr>
          <p:cNvSpPr/>
          <p:nvPr/>
        </p:nvSpPr>
        <p:spPr>
          <a:xfrm>
            <a:off x="2575250" y="2619376"/>
            <a:ext cx="4751826" cy="44489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7AF7D2-9C86-4E05-BEA8-B3FDA8867443}"/>
              </a:ext>
            </a:extLst>
          </p:cNvPr>
          <p:cNvSpPr/>
          <p:nvPr/>
        </p:nvSpPr>
        <p:spPr>
          <a:xfrm>
            <a:off x="720170" y="3276999"/>
            <a:ext cx="9182483" cy="584775"/>
          </a:xfrm>
          <a:prstGeom prst="rect">
            <a:avLst/>
          </a:prstGeom>
        </p:spPr>
        <p:txBody>
          <a:bodyPr wrap="square">
            <a:spAutoFit/>
          </a:bodyPr>
          <a:lstStyle/>
          <a:p>
            <a:r>
              <a:rPr lang="en-US" sz="1600" dirty="0">
                <a:solidFill>
                  <a:schemeClr val="accent5">
                    <a:lumMod val="60000"/>
                    <a:lumOff val="40000"/>
                  </a:schemeClr>
                </a:solidFill>
                <a:latin typeface="Calibri" panose="020F0502020204030204" pitchFamily="34" charset="0"/>
              </a:rPr>
              <a:t>3. List the qualifications of the proposed participating </a:t>
            </a:r>
          </a:p>
          <a:p>
            <a:r>
              <a:rPr lang="en-US" sz="1600" dirty="0">
                <a:solidFill>
                  <a:schemeClr val="accent5">
                    <a:lumMod val="60000"/>
                    <a:lumOff val="40000"/>
                  </a:schemeClr>
                </a:solidFill>
                <a:latin typeface="Calibri" panose="020F0502020204030204" pitchFamily="34" charset="0"/>
              </a:rPr>
              <a:t>    artists or experts and identify their role in the project.</a:t>
            </a:r>
            <a:endParaRPr lang="en-US" sz="1600" dirty="0">
              <a:solidFill>
                <a:schemeClr val="accent5">
                  <a:lumMod val="60000"/>
                  <a:lumOff val="40000"/>
                </a:schemeClr>
              </a:solidFill>
            </a:endParaRPr>
          </a:p>
        </p:txBody>
      </p:sp>
      <p:sp>
        <p:nvSpPr>
          <p:cNvPr id="10" name="Rectangle 9">
            <a:extLst>
              <a:ext uri="{FF2B5EF4-FFF2-40B4-BE49-F238E27FC236}">
                <a16:creationId xmlns:a16="http://schemas.microsoft.com/office/drawing/2014/main" id="{B5187411-561F-42BB-BC8C-4DFB1356F4BE}"/>
              </a:ext>
            </a:extLst>
          </p:cNvPr>
          <p:cNvSpPr/>
          <p:nvPr/>
        </p:nvSpPr>
        <p:spPr>
          <a:xfrm>
            <a:off x="736822" y="3929414"/>
            <a:ext cx="9182483" cy="338554"/>
          </a:xfrm>
          <a:prstGeom prst="rect">
            <a:avLst/>
          </a:prstGeom>
        </p:spPr>
        <p:txBody>
          <a:bodyPr wrap="square">
            <a:spAutoFit/>
          </a:bodyPr>
          <a:lstStyle/>
          <a:p>
            <a:r>
              <a:rPr lang="en-US" sz="1600" dirty="0">
                <a:solidFill>
                  <a:srgbClr val="918CCE"/>
                </a:solidFill>
                <a:latin typeface="Calibri" panose="020F0502020204030204" pitchFamily="34" charset="0"/>
              </a:rPr>
              <a:t>4. In what ways will the project support the ACC’s mission. </a:t>
            </a:r>
            <a:endParaRPr lang="en-US" sz="1600" dirty="0">
              <a:solidFill>
                <a:srgbClr val="918CCE"/>
              </a:solidFill>
            </a:endParaRPr>
          </a:p>
        </p:txBody>
      </p:sp>
      <p:sp>
        <p:nvSpPr>
          <p:cNvPr id="11" name="Rectangle 10">
            <a:extLst>
              <a:ext uri="{FF2B5EF4-FFF2-40B4-BE49-F238E27FC236}">
                <a16:creationId xmlns:a16="http://schemas.microsoft.com/office/drawing/2014/main" id="{3E9BAB27-5109-4B55-92B6-ECD9719919A9}"/>
              </a:ext>
            </a:extLst>
          </p:cNvPr>
          <p:cNvSpPr/>
          <p:nvPr/>
        </p:nvSpPr>
        <p:spPr>
          <a:xfrm>
            <a:off x="6247952" y="1473559"/>
            <a:ext cx="5390562" cy="4893647"/>
          </a:xfrm>
          <a:prstGeom prst="rect">
            <a:avLst/>
          </a:prstGeom>
          <a:solidFill>
            <a:schemeClr val="tx1"/>
          </a:solidFill>
        </p:spPr>
        <p:txBody>
          <a:bodyPr wrap="square">
            <a:spAutoFit/>
          </a:bodyPr>
          <a:lstStyle/>
          <a:p>
            <a:r>
              <a:rPr lang="en-US" sz="2400" dirty="0">
                <a:solidFill>
                  <a:srgbClr val="B5AA9C"/>
                </a:solidFill>
              </a:rPr>
              <a:t>This question set allows the applicant to present their organization as a significant part of the cultural fabric of Corpus Christi. We suggest grant authors:</a:t>
            </a:r>
          </a:p>
          <a:p>
            <a:endParaRPr lang="en-US" sz="2400" dirty="0">
              <a:solidFill>
                <a:srgbClr val="B5AA9C"/>
              </a:solidFill>
            </a:endParaRPr>
          </a:p>
          <a:p>
            <a:pPr marL="457200" indent="-457200">
              <a:buFont typeface="Arial" panose="020B0604020202020204" pitchFamily="34" charset="0"/>
              <a:buChar char="•"/>
            </a:pPr>
            <a:r>
              <a:rPr lang="en-US" sz="2400" dirty="0">
                <a:solidFill>
                  <a:srgbClr val="B5AA9C"/>
                </a:solidFill>
              </a:rPr>
              <a:t>Use facts and numbers </a:t>
            </a:r>
          </a:p>
          <a:p>
            <a:pPr marL="457200" indent="-457200">
              <a:buFont typeface="Arial" panose="020B0604020202020204" pitchFamily="34" charset="0"/>
              <a:buChar char="•"/>
            </a:pPr>
            <a:endParaRPr lang="en-US" sz="2400" dirty="0">
              <a:solidFill>
                <a:srgbClr val="B5AA9C"/>
              </a:solidFill>
            </a:endParaRPr>
          </a:p>
          <a:p>
            <a:pPr marL="457200" indent="-457200">
              <a:buFont typeface="Arial" panose="020B0604020202020204" pitchFamily="34" charset="0"/>
              <a:buChar char="•"/>
            </a:pPr>
            <a:r>
              <a:rPr lang="en-US" sz="2400" dirty="0">
                <a:solidFill>
                  <a:srgbClr val="B5AA9C"/>
                </a:solidFill>
              </a:rPr>
              <a:t>List or bullet point to summarize qualifications</a:t>
            </a:r>
          </a:p>
          <a:p>
            <a:pPr marL="457200" indent="-457200">
              <a:buFont typeface="Arial" panose="020B0604020202020204" pitchFamily="34" charset="0"/>
              <a:buChar char="•"/>
            </a:pPr>
            <a:endParaRPr lang="en-US" sz="2400" dirty="0">
              <a:solidFill>
                <a:srgbClr val="B5AA9C"/>
              </a:solidFill>
            </a:endParaRPr>
          </a:p>
          <a:p>
            <a:pPr marL="457200" indent="-457200">
              <a:buFont typeface="Arial" panose="020B0604020202020204" pitchFamily="34" charset="0"/>
              <a:buChar char="•"/>
            </a:pPr>
            <a:r>
              <a:rPr lang="en-US" sz="2400" dirty="0">
                <a:solidFill>
                  <a:srgbClr val="B5AA9C"/>
                </a:solidFill>
              </a:rPr>
              <a:t>Avoid repetition, flowery language, and lofty tones. No opinions, just facts.</a:t>
            </a:r>
          </a:p>
        </p:txBody>
      </p:sp>
      <p:sp>
        <p:nvSpPr>
          <p:cNvPr id="3" name="Rectangle 2">
            <a:extLst>
              <a:ext uri="{FF2B5EF4-FFF2-40B4-BE49-F238E27FC236}">
                <a16:creationId xmlns:a16="http://schemas.microsoft.com/office/drawing/2014/main" id="{8326A582-7EC5-477D-822B-4625044524C2}"/>
              </a:ext>
            </a:extLst>
          </p:cNvPr>
          <p:cNvSpPr/>
          <p:nvPr/>
        </p:nvSpPr>
        <p:spPr>
          <a:xfrm>
            <a:off x="720170" y="2484030"/>
            <a:ext cx="4932405" cy="584775"/>
          </a:xfrm>
          <a:prstGeom prst="rect">
            <a:avLst/>
          </a:prstGeom>
        </p:spPr>
        <p:txBody>
          <a:bodyPr wrap="square">
            <a:spAutoFit/>
          </a:bodyPr>
          <a:lstStyle/>
          <a:p>
            <a:r>
              <a:rPr lang="en-US" sz="1600" dirty="0">
                <a:solidFill>
                  <a:srgbClr val="99FFCC"/>
                </a:solidFill>
                <a:latin typeface="Calibri" panose="020F0502020204030204" pitchFamily="34" charset="0"/>
              </a:rPr>
              <a:t>2. Describe the unique characteristics and artistic vision  </a:t>
            </a:r>
          </a:p>
          <a:p>
            <a:r>
              <a:rPr lang="en-US" sz="1600" dirty="0">
                <a:solidFill>
                  <a:srgbClr val="99FFCC"/>
                </a:solidFill>
                <a:latin typeface="Calibri" panose="020F0502020204030204" pitchFamily="34" charset="0"/>
              </a:rPr>
              <a:t>    of this proposed project.</a:t>
            </a:r>
            <a:endParaRPr lang="en-US" sz="1600" dirty="0">
              <a:solidFill>
                <a:srgbClr val="99FFCC"/>
              </a:solidFill>
            </a:endParaRPr>
          </a:p>
        </p:txBody>
      </p:sp>
    </p:spTree>
    <p:extLst>
      <p:ext uri="{BB962C8B-B14F-4D97-AF65-F5344CB8AC3E}">
        <p14:creationId xmlns:p14="http://schemas.microsoft.com/office/powerpoint/2010/main" val="18648322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2"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par>
                          <p:cTn id="55" fill="hold">
                            <p:stCondLst>
                              <p:cond delay="500"/>
                            </p:stCondLst>
                            <p:childTnLst>
                              <p:par>
                                <p:cTn id="56" presetID="10" presetClass="entr" presetSubtype="0" fill="hold" grpId="2"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par>
                          <p:cTn id="59" fill="hold">
                            <p:stCondLst>
                              <p:cond delay="1000"/>
                            </p:stCondLst>
                            <p:childTnLst>
                              <p:par>
                                <p:cTn id="60" presetID="10" presetClass="entr" presetSubtype="0" fill="hold" grpId="2"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par>
                          <p:cTn id="63" fill="hold">
                            <p:stCondLst>
                              <p:cond delay="1500"/>
                            </p:stCondLst>
                            <p:childTnLst>
                              <p:par>
                                <p:cTn id="64" presetID="10" presetClass="entr" presetSubtype="0" fill="hold" grpId="2"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P spid="9" grpId="2"/>
      <p:bldP spid="7" grpId="0"/>
      <p:bldP spid="7" grpId="1"/>
      <p:bldP spid="7" grpId="2"/>
      <p:bldP spid="10" grpId="0"/>
      <p:bldP spid="10" grpId="1"/>
      <p:bldP spid="10" grpId="2"/>
      <p:bldP spid="11" grpId="0" animBg="1"/>
      <p:bldP spid="3" grpId="0"/>
      <p:bldP spid="3" grpId="1"/>
      <p:bldP spid="3"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99805F-0E93-45E8-BA67-7084BFC3A9B8}"/>
              </a:ext>
            </a:extLst>
          </p:cNvPr>
          <p:cNvPicPr>
            <a:picLocks noChangeAspect="1"/>
          </p:cNvPicPr>
          <p:nvPr/>
        </p:nvPicPr>
        <p:blipFill>
          <a:blip r:embed="rId2"/>
          <a:stretch>
            <a:fillRect/>
          </a:stretch>
        </p:blipFill>
        <p:spPr>
          <a:xfrm>
            <a:off x="6467277" y="3233378"/>
            <a:ext cx="6254337" cy="3666904"/>
          </a:xfrm>
          <a:prstGeom prst="rect">
            <a:avLst/>
          </a:prstGeom>
        </p:spPr>
      </p:pic>
      <p:sp>
        <p:nvSpPr>
          <p:cNvPr id="2" name="Rectangle 1">
            <a:extLst>
              <a:ext uri="{FF2B5EF4-FFF2-40B4-BE49-F238E27FC236}">
                <a16:creationId xmlns:a16="http://schemas.microsoft.com/office/drawing/2014/main" id="{3C5CBD84-3DD6-480D-BA10-40B9B36A2585}"/>
              </a:ext>
            </a:extLst>
          </p:cNvPr>
          <p:cNvSpPr/>
          <p:nvPr/>
        </p:nvSpPr>
        <p:spPr>
          <a:xfrm>
            <a:off x="1052679" y="406152"/>
            <a:ext cx="8267071" cy="1015663"/>
          </a:xfrm>
          <a:prstGeom prst="rect">
            <a:avLst/>
          </a:prstGeom>
        </p:spPr>
        <p:txBody>
          <a:bodyPr wrap="none">
            <a:spAutoFit/>
          </a:bodyPr>
          <a:lstStyle/>
          <a:p>
            <a:r>
              <a:rPr lang="en-US" sz="4000" dirty="0">
                <a:solidFill>
                  <a:srgbClr val="B5AA9C"/>
                </a:solidFill>
              </a:rPr>
              <a:t>Economic and Social Impact: 60 points </a:t>
            </a:r>
          </a:p>
          <a:p>
            <a:r>
              <a:rPr lang="en-US" sz="2000" dirty="0">
                <a:solidFill>
                  <a:srgbClr val="B5AA9C"/>
                </a:solidFill>
              </a:rPr>
              <a:t>(possible 10 points each)</a:t>
            </a:r>
          </a:p>
        </p:txBody>
      </p:sp>
      <p:sp>
        <p:nvSpPr>
          <p:cNvPr id="9" name="Rectangle 8">
            <a:extLst>
              <a:ext uri="{FF2B5EF4-FFF2-40B4-BE49-F238E27FC236}">
                <a16:creationId xmlns:a16="http://schemas.microsoft.com/office/drawing/2014/main" id="{13860C34-981E-4F4E-9232-57801EC849DA}"/>
              </a:ext>
            </a:extLst>
          </p:cNvPr>
          <p:cNvSpPr/>
          <p:nvPr/>
        </p:nvSpPr>
        <p:spPr>
          <a:xfrm>
            <a:off x="423287" y="1778496"/>
            <a:ext cx="9554727" cy="584775"/>
          </a:xfrm>
          <a:prstGeom prst="rect">
            <a:avLst/>
          </a:prstGeom>
        </p:spPr>
        <p:txBody>
          <a:bodyPr wrap="square">
            <a:spAutoFit/>
          </a:bodyPr>
          <a:lstStyle/>
          <a:p>
            <a:r>
              <a:rPr lang="en-US" sz="1600" b="0" i="0" u="none" strike="noStrike" baseline="0" dirty="0">
                <a:solidFill>
                  <a:srgbClr val="FF0000"/>
                </a:solidFill>
                <a:latin typeface="Calibri" panose="020F0502020204030204" pitchFamily="34" charset="0"/>
              </a:rPr>
              <a:t>1. Detail how the project</a:t>
            </a:r>
            <a:r>
              <a:rPr lang="en-US" sz="1600" b="0" i="0" u="none" strike="noStrike" dirty="0">
                <a:solidFill>
                  <a:srgbClr val="FF0000"/>
                </a:solidFill>
                <a:latin typeface="Calibri" panose="020F0502020204030204" pitchFamily="34" charset="0"/>
              </a:rPr>
              <a:t> will attract visitors to Corpus </a:t>
            </a:r>
          </a:p>
          <a:p>
            <a:r>
              <a:rPr lang="en-US" sz="1600" b="0" i="0" u="none" strike="noStrike" dirty="0">
                <a:solidFill>
                  <a:srgbClr val="FF0000"/>
                </a:solidFill>
                <a:latin typeface="Calibri" panose="020F0502020204030204" pitchFamily="34" charset="0"/>
              </a:rPr>
              <a:t>    Christi from 125 miles and what the expected attendance is. </a:t>
            </a:r>
            <a:endParaRPr lang="en-US" sz="1600" b="0" i="0" u="none" strike="noStrike" baseline="0" dirty="0">
              <a:solidFill>
                <a:srgbClr val="FF0000"/>
              </a:solidFill>
              <a:latin typeface="Calibri" panose="020F0502020204030204" pitchFamily="34" charset="0"/>
            </a:endParaRPr>
          </a:p>
        </p:txBody>
      </p:sp>
      <p:sp>
        <p:nvSpPr>
          <p:cNvPr id="6" name="Rectangle 5">
            <a:extLst>
              <a:ext uri="{FF2B5EF4-FFF2-40B4-BE49-F238E27FC236}">
                <a16:creationId xmlns:a16="http://schemas.microsoft.com/office/drawing/2014/main" id="{C3E9B522-ECBF-43D8-AF3B-C5BF89232F46}"/>
              </a:ext>
            </a:extLst>
          </p:cNvPr>
          <p:cNvSpPr/>
          <p:nvPr/>
        </p:nvSpPr>
        <p:spPr>
          <a:xfrm>
            <a:off x="6496873" y="2772933"/>
            <a:ext cx="2588821" cy="4150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187411-561F-42BB-BC8C-4DFB1356F4BE}"/>
              </a:ext>
            </a:extLst>
          </p:cNvPr>
          <p:cNvSpPr/>
          <p:nvPr/>
        </p:nvSpPr>
        <p:spPr>
          <a:xfrm>
            <a:off x="411963" y="4241785"/>
            <a:ext cx="9182483" cy="584775"/>
          </a:xfrm>
          <a:prstGeom prst="rect">
            <a:avLst/>
          </a:prstGeom>
        </p:spPr>
        <p:txBody>
          <a:bodyPr wrap="square">
            <a:spAutoFit/>
          </a:bodyPr>
          <a:lstStyle/>
          <a:p>
            <a:r>
              <a:rPr lang="en-US" sz="1600" dirty="0">
                <a:solidFill>
                  <a:srgbClr val="9461C6"/>
                </a:solidFill>
                <a:latin typeface="Calibri" panose="020F0502020204030204" pitchFamily="34" charset="0"/>
              </a:rPr>
              <a:t>4. Describe the growth of your event from years past (include solid statistics if you have them). </a:t>
            </a:r>
          </a:p>
          <a:p>
            <a:r>
              <a:rPr lang="en-US" sz="1600" dirty="0">
                <a:solidFill>
                  <a:srgbClr val="9461C6"/>
                </a:solidFill>
                <a:latin typeface="Calibri" panose="020F0502020204030204" pitchFamily="34" charset="0"/>
              </a:rPr>
              <a:t>     How do you see your event growing or changing in the next 5 years?</a:t>
            </a:r>
            <a:endParaRPr lang="en-US" sz="1600" dirty="0">
              <a:solidFill>
                <a:srgbClr val="9461C6"/>
              </a:solidFill>
            </a:endParaRPr>
          </a:p>
        </p:txBody>
      </p:sp>
      <p:sp>
        <p:nvSpPr>
          <p:cNvPr id="11" name="Rectangle 10">
            <a:extLst>
              <a:ext uri="{FF2B5EF4-FFF2-40B4-BE49-F238E27FC236}">
                <a16:creationId xmlns:a16="http://schemas.microsoft.com/office/drawing/2014/main" id="{3E9BAB27-5109-4B55-92B6-ECD9719919A9}"/>
              </a:ext>
            </a:extLst>
          </p:cNvPr>
          <p:cNvSpPr/>
          <p:nvPr/>
        </p:nvSpPr>
        <p:spPr>
          <a:xfrm>
            <a:off x="6851472" y="1672424"/>
            <a:ext cx="4052182" cy="1938992"/>
          </a:xfrm>
          <a:prstGeom prst="rect">
            <a:avLst/>
          </a:prstGeom>
          <a:noFill/>
        </p:spPr>
        <p:txBody>
          <a:bodyPr wrap="square">
            <a:spAutoFit/>
          </a:bodyPr>
          <a:lstStyle/>
          <a:p>
            <a:r>
              <a:rPr lang="en-US" sz="2400" dirty="0">
                <a:solidFill>
                  <a:srgbClr val="B5AA9C"/>
                </a:solidFill>
              </a:rPr>
              <a:t>This question set qualifies the application and quantifies its </a:t>
            </a:r>
          </a:p>
          <a:p>
            <a:r>
              <a:rPr lang="en-US" sz="2400" dirty="0">
                <a:solidFill>
                  <a:srgbClr val="B5AA9C"/>
                </a:solidFill>
              </a:rPr>
              <a:t>strength.  We suggest authors use statistical information to support their arguments. </a:t>
            </a:r>
          </a:p>
        </p:txBody>
      </p:sp>
      <p:sp>
        <p:nvSpPr>
          <p:cNvPr id="3" name="Rectangle 2">
            <a:extLst>
              <a:ext uri="{FF2B5EF4-FFF2-40B4-BE49-F238E27FC236}">
                <a16:creationId xmlns:a16="http://schemas.microsoft.com/office/drawing/2014/main" id="{8326A582-7EC5-477D-822B-4625044524C2}"/>
              </a:ext>
            </a:extLst>
          </p:cNvPr>
          <p:cNvSpPr/>
          <p:nvPr/>
        </p:nvSpPr>
        <p:spPr>
          <a:xfrm>
            <a:off x="406384" y="2471193"/>
            <a:ext cx="5288745" cy="584775"/>
          </a:xfrm>
          <a:prstGeom prst="rect">
            <a:avLst/>
          </a:prstGeom>
        </p:spPr>
        <p:txBody>
          <a:bodyPr wrap="square">
            <a:spAutoFit/>
          </a:bodyPr>
          <a:lstStyle/>
          <a:p>
            <a:r>
              <a:rPr lang="en-US" sz="1600" dirty="0">
                <a:solidFill>
                  <a:schemeClr val="bg1"/>
                </a:solidFill>
                <a:latin typeface="Calibri" panose="020F0502020204030204" pitchFamily="34" charset="0"/>
              </a:rPr>
              <a:t>2. Describe your marketing plan to  attract overnight </a:t>
            </a:r>
          </a:p>
          <a:p>
            <a:r>
              <a:rPr lang="en-US" sz="1600" dirty="0">
                <a:solidFill>
                  <a:schemeClr val="bg1"/>
                </a:solidFill>
                <a:latin typeface="Calibri" panose="020F0502020204030204" pitchFamily="34" charset="0"/>
              </a:rPr>
              <a:t>    visitors?</a:t>
            </a:r>
            <a:endParaRPr lang="en-US" sz="1600" dirty="0">
              <a:solidFill>
                <a:schemeClr val="bg1"/>
              </a:solidFill>
            </a:endParaRPr>
          </a:p>
        </p:txBody>
      </p:sp>
      <p:sp>
        <p:nvSpPr>
          <p:cNvPr id="7" name="Rectangle 6">
            <a:extLst>
              <a:ext uri="{FF2B5EF4-FFF2-40B4-BE49-F238E27FC236}">
                <a16:creationId xmlns:a16="http://schemas.microsoft.com/office/drawing/2014/main" id="{707AF7D2-9C86-4E05-BEA8-B3FDA8867443}"/>
              </a:ext>
            </a:extLst>
          </p:cNvPr>
          <p:cNvSpPr/>
          <p:nvPr/>
        </p:nvSpPr>
        <p:spPr>
          <a:xfrm>
            <a:off x="423287" y="3233378"/>
            <a:ext cx="9182483" cy="830997"/>
          </a:xfrm>
          <a:prstGeom prst="rect">
            <a:avLst/>
          </a:prstGeom>
        </p:spPr>
        <p:txBody>
          <a:bodyPr wrap="square">
            <a:spAutoFit/>
          </a:bodyPr>
          <a:lstStyle/>
          <a:p>
            <a:r>
              <a:rPr lang="en-US" sz="1600" dirty="0">
                <a:solidFill>
                  <a:srgbClr val="299EAD"/>
                </a:solidFill>
                <a:latin typeface="Calibri" panose="020F0502020204030204" pitchFamily="34" charset="0"/>
              </a:rPr>
              <a:t>3. List the methods that will be used to collect data </a:t>
            </a:r>
          </a:p>
          <a:p>
            <a:r>
              <a:rPr lang="en-US" sz="1600" dirty="0">
                <a:solidFill>
                  <a:srgbClr val="299EAD"/>
                </a:solidFill>
                <a:latin typeface="Calibri" panose="020F0502020204030204" pitchFamily="34" charset="0"/>
              </a:rPr>
              <a:t>    regarding audience demographics, audience </a:t>
            </a:r>
          </a:p>
          <a:p>
            <a:r>
              <a:rPr lang="en-US" sz="1600" dirty="0">
                <a:solidFill>
                  <a:srgbClr val="299EAD"/>
                </a:solidFill>
                <a:latin typeface="Calibri" panose="020F0502020204030204" pitchFamily="34" charset="0"/>
              </a:rPr>
              <a:t>    involvement, and tourists in attendance. </a:t>
            </a:r>
            <a:endParaRPr lang="en-US" sz="1600" dirty="0">
              <a:solidFill>
                <a:srgbClr val="299EAD"/>
              </a:solidFill>
            </a:endParaRPr>
          </a:p>
        </p:txBody>
      </p:sp>
      <p:sp>
        <p:nvSpPr>
          <p:cNvPr id="12" name="Rectangle 11">
            <a:extLst>
              <a:ext uri="{FF2B5EF4-FFF2-40B4-BE49-F238E27FC236}">
                <a16:creationId xmlns:a16="http://schemas.microsoft.com/office/drawing/2014/main" id="{75617DD4-9818-4D63-AEAA-BE0F560BC5CA}"/>
              </a:ext>
            </a:extLst>
          </p:cNvPr>
          <p:cNvSpPr/>
          <p:nvPr/>
        </p:nvSpPr>
        <p:spPr>
          <a:xfrm>
            <a:off x="439938" y="5000774"/>
            <a:ext cx="9554727" cy="338554"/>
          </a:xfrm>
          <a:prstGeom prst="rect">
            <a:avLst/>
          </a:prstGeom>
        </p:spPr>
        <p:txBody>
          <a:bodyPr wrap="square">
            <a:spAutoFit/>
          </a:bodyPr>
          <a:lstStyle/>
          <a:p>
            <a:r>
              <a:rPr lang="en-US" sz="1600" dirty="0">
                <a:solidFill>
                  <a:srgbClr val="FF7531"/>
                </a:solidFill>
                <a:latin typeface="Calibri" panose="020F0502020204030204" pitchFamily="34" charset="0"/>
              </a:rPr>
              <a:t>5</a:t>
            </a:r>
            <a:r>
              <a:rPr lang="en-US" sz="1600" b="0" i="0" u="none" strike="noStrike" baseline="0" dirty="0">
                <a:solidFill>
                  <a:srgbClr val="FF7531"/>
                </a:solidFill>
                <a:latin typeface="Calibri" panose="020F0502020204030204" pitchFamily="34" charset="0"/>
              </a:rPr>
              <a:t>. List all the sources of revenue for the proposed</a:t>
            </a:r>
            <a:r>
              <a:rPr lang="en-US" sz="1600" b="0" i="0" u="none" strike="noStrike" dirty="0">
                <a:solidFill>
                  <a:srgbClr val="FF7531"/>
                </a:solidFill>
                <a:latin typeface="Calibri" panose="020F0502020204030204" pitchFamily="34" charset="0"/>
              </a:rPr>
              <a:t> project (this grant included). </a:t>
            </a:r>
            <a:endParaRPr lang="en-US" sz="1600" b="0" i="0" u="none" strike="noStrike" baseline="0" dirty="0">
              <a:solidFill>
                <a:srgbClr val="FF7531"/>
              </a:solidFill>
              <a:latin typeface="Calibri" panose="020F0502020204030204" pitchFamily="34" charset="0"/>
            </a:endParaRPr>
          </a:p>
        </p:txBody>
      </p:sp>
      <p:sp>
        <p:nvSpPr>
          <p:cNvPr id="13" name="Rectangle 12">
            <a:extLst>
              <a:ext uri="{FF2B5EF4-FFF2-40B4-BE49-F238E27FC236}">
                <a16:creationId xmlns:a16="http://schemas.microsoft.com/office/drawing/2014/main" id="{C4858D31-25D8-4880-A1C5-522A34F32D9B}"/>
              </a:ext>
            </a:extLst>
          </p:cNvPr>
          <p:cNvSpPr/>
          <p:nvPr/>
        </p:nvSpPr>
        <p:spPr>
          <a:xfrm>
            <a:off x="439938" y="5513542"/>
            <a:ext cx="6730296" cy="584775"/>
          </a:xfrm>
          <a:prstGeom prst="rect">
            <a:avLst/>
          </a:prstGeom>
        </p:spPr>
        <p:txBody>
          <a:bodyPr wrap="square">
            <a:spAutoFit/>
          </a:bodyPr>
          <a:lstStyle/>
          <a:p>
            <a:r>
              <a:rPr lang="en-US" sz="1600" dirty="0">
                <a:solidFill>
                  <a:schemeClr val="bg1"/>
                </a:solidFill>
                <a:latin typeface="Calibri" panose="020F0502020204030204" pitchFamily="34" charset="0"/>
              </a:rPr>
              <a:t>6. How will the project stimulate the local business </a:t>
            </a:r>
          </a:p>
          <a:p>
            <a:r>
              <a:rPr lang="en-US" sz="1600" dirty="0">
                <a:solidFill>
                  <a:schemeClr val="bg1"/>
                </a:solidFill>
                <a:latin typeface="Calibri" panose="020F0502020204030204" pitchFamily="34" charset="0"/>
              </a:rPr>
              <a:t>     economy? List local businesses and organizations you will be working with.</a:t>
            </a:r>
            <a:endParaRPr lang="en-US" sz="1600" dirty="0">
              <a:solidFill>
                <a:schemeClr val="bg1"/>
              </a:solidFill>
            </a:endParaRPr>
          </a:p>
        </p:txBody>
      </p:sp>
    </p:spTree>
    <p:extLst>
      <p:ext uri="{BB962C8B-B14F-4D97-AF65-F5344CB8AC3E}">
        <p14:creationId xmlns:p14="http://schemas.microsoft.com/office/powerpoint/2010/main" val="33150629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2"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2"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2"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500"/>
                                        <p:tgtEl>
                                          <p:spTgt spid="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2" nodeType="click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2"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500"/>
                                        <p:tgtEl>
                                          <p:spTgt spid="1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2"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P spid="9" grpId="2"/>
      <p:bldP spid="10" grpId="0"/>
      <p:bldP spid="10" grpId="1"/>
      <p:bldP spid="10" grpId="2"/>
      <p:bldP spid="11" grpId="0"/>
      <p:bldP spid="3" grpId="0"/>
      <p:bldP spid="3" grpId="1"/>
      <p:bldP spid="3" grpId="2"/>
      <p:bldP spid="7" grpId="0"/>
      <p:bldP spid="7" grpId="1"/>
      <p:bldP spid="7" grpId="2"/>
      <p:bldP spid="12" grpId="0"/>
      <p:bldP spid="12" grpId="1"/>
      <p:bldP spid="12" grpId="2"/>
      <p:bldP spid="13" grpId="0"/>
      <p:bldP spid="13" grpId="1"/>
      <p:bldP spid="13"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3658ca0-5e10-4f45-a443-1cc96b661147">
      <Terms xmlns="http://schemas.microsoft.com/office/infopath/2007/PartnerControls"/>
    </lcf76f155ced4ddcb4097134ff3c332f>
    <TaxCatchAll xmlns="9e4e65c8-832c-47de-a6af-8cc4e27524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C396F41FF3AF42B4545267B325D1F4" ma:contentTypeVersion="14" ma:contentTypeDescription="Create a new document." ma:contentTypeScope="" ma:versionID="50cc43ee7777c5f2b6b94c083a25e974">
  <xsd:schema xmlns:xsd="http://www.w3.org/2001/XMLSchema" xmlns:xs="http://www.w3.org/2001/XMLSchema" xmlns:p="http://schemas.microsoft.com/office/2006/metadata/properties" xmlns:ns2="a3658ca0-5e10-4f45-a443-1cc96b661147" xmlns:ns3="9e4e65c8-832c-47de-a6af-8cc4e275244f" targetNamespace="http://schemas.microsoft.com/office/2006/metadata/properties" ma:root="true" ma:fieldsID="51967da2b2198232f7e2d79e02463ec8" ns2:_="" ns3:_="">
    <xsd:import namespace="a3658ca0-5e10-4f45-a443-1cc96b661147"/>
    <xsd:import namespace="9e4e65c8-832c-47de-a6af-8cc4e275244f"/>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58ca0-5e10-4f45-a443-1cc96b6611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fe4f139-5f2f-4806-9b3d-d883ffc38a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e4e65c8-832c-47de-a6af-8cc4e275244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ac0aac4-05a2-4005-ae9d-9186c2680db6}" ma:internalName="TaxCatchAll" ma:showField="CatchAllData" ma:web="9e4e65c8-832c-47de-a6af-8cc4e27524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D4FC3E-2DA1-4582-9D30-BE7CC975702A}">
  <ds:schemaRefs>
    <ds:schemaRef ds:uri="http://schemas.microsoft.com/sharepoint/v3/contenttype/forms"/>
  </ds:schemaRefs>
</ds:datastoreItem>
</file>

<file path=customXml/itemProps2.xml><?xml version="1.0" encoding="utf-8"?>
<ds:datastoreItem xmlns:ds="http://schemas.openxmlformats.org/officeDocument/2006/customXml" ds:itemID="{22979402-DBD2-4662-8B72-B7FBE6CA27B9}">
  <ds:schemaRefs>
    <ds:schemaRef ds:uri="http://schemas.microsoft.com/office/2006/metadata/properties"/>
    <ds:schemaRef ds:uri="http://schemas.microsoft.com/office/infopath/2007/PartnerControls"/>
    <ds:schemaRef ds:uri="a3658ca0-5e10-4f45-a443-1cc96b661147"/>
    <ds:schemaRef ds:uri="9e4e65c8-832c-47de-a6af-8cc4e275244f"/>
  </ds:schemaRefs>
</ds:datastoreItem>
</file>

<file path=customXml/itemProps3.xml><?xml version="1.0" encoding="utf-8"?>
<ds:datastoreItem xmlns:ds="http://schemas.openxmlformats.org/officeDocument/2006/customXml" ds:itemID="{9E0CAEE1-4ACE-426F-A7B2-06F15FEF71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658ca0-5e10-4f45-a443-1cc96b661147"/>
    <ds:schemaRef ds:uri="9e4e65c8-832c-47de-a6af-8cc4e27524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13197</TotalTime>
  <Words>1140</Words>
  <Application>Microsoft Office PowerPoint</Application>
  <PresentationFormat>Widescreen</PresentationFormat>
  <Paragraphs>162</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DokChampa</vt:lpstr>
      <vt:lpstr>Eras Light ITC</vt:lpstr>
      <vt:lpstr>Monotype Sorts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Rios, Michelle</dc:creator>
  <cp:lastModifiedBy>Shelly Rios</cp:lastModifiedBy>
  <cp:revision>146</cp:revision>
  <dcterms:created xsi:type="dcterms:W3CDTF">2018-03-14T17:02:51Z</dcterms:created>
  <dcterms:modified xsi:type="dcterms:W3CDTF">2022-10-06T16:35:45Z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0x0101002EC396F41FF3AF42B4545267B325D1F4</vt:lpwstr>
  </property>
  <property fmtid="{D5CDD505-2E9C-101B-9397-08002B2CF9AE}" pid="3" name="Order">
    <vt:r8>52329700</vt:r8>
  </property>
</Properties>
</file>